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notesSlide1.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2.xml" ContentType="application/vnd.openxmlformats-officedocument.presentationml.notesSlide+xml"/>
  <Override PartName="/ppt/slides/slide22.xml" ContentType="application/vnd.openxmlformats-officedocument.presentationml.slide+xml"/>
  <Override PartName="/ppt/notesSlides/notesSlide3.xml" ContentType="application/vnd.openxmlformats-officedocument.presentationml.notesSlide+xml"/>
  <Override PartName="/ppt/slides/slide2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816" r:id="rId1"/>
  </p:sldMasterIdLst>
  <p:notesMasterIdLst>
    <p:notesMasterId r:id="rId2"/>
  </p:notesMasterIdLst>
  <p:sldIdLst>
    <p:sldId id="365" r:id="rId3"/>
    <p:sldId id="366" r:id="rId4"/>
    <p:sldId id="367" r:id="rId5"/>
    <p:sldId id="368" r:id="rId6"/>
    <p:sldId id="369" r:id="rId7"/>
    <p:sldId id="370" r:id="rId8"/>
    <p:sldId id="371" r:id="rId9"/>
    <p:sldId id="372" r:id="rId10"/>
    <p:sldId id="373" r:id="rId11"/>
    <p:sldId id="374" r:id="rId12"/>
    <p:sldId id="393"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FFFFFF"/>
    <a:srgbClr val="4D9BD4"/>
    <a:srgbClr val="00539E"/>
    <a:srgbClr val="89DFFD"/>
    <a:srgbClr val="00467F"/>
    <a:srgbClr val="64A3D7"/>
    <a:srgbClr val="2F5597"/>
    <a:srgbClr val="C5D2FB"/>
    <a:srgbClr val="2E5497"/>
    <a:srgbClr val="EAF2FA"/>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895" autoAdjust="0"/>
    <p:restoredTop sz="82339" autoAdjust="0"/>
  </p:normalViewPr>
  <p:slideViewPr>
    <p:cSldViewPr snapToGrid="0">
      <p:cViewPr varScale="1">
        <p:scale>
          <a:sx n="84" d="100"/>
          <a:sy n="84" d="100"/>
        </p:scale>
        <p:origin x="189" y="27"/>
      </p:cViewPr>
      <p:guideLst>
        <p:guide pos="415"/>
        <p:guide pos="7280"/>
        <p:guide orient="horz" pos="703"/>
        <p:guide orient="horz" pos="387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tableStyles" Target="tableStyle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04" name=""/>
        <p:cNvGrpSpPr/>
        <p:nvPr/>
      </p:nvGrpSpPr>
      <p:grpSpPr>
        <a:xfrm>
          <a:off x="0" y="0"/>
          <a:ext cx="0" cy="0"/>
          <a:chOff x="0" y="0"/>
          <a:chExt cx="0" cy="0"/>
        </a:xfrm>
      </p:grpSpPr>
      <p:sp>
        <p:nvSpPr>
          <p:cNvPr id="1048822"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823"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C1BB5295-0690-45DE-9E01-B4636744B25F}" type="datetimeFigureOut">
              <a:rPr altLang="en-US" lang="zh-CN" smtClean="0"/>
              <a:t>2022/10/7</a:t>
            </a:fld>
            <a:endParaRPr altLang="en-US" lang="zh-CN"/>
          </a:p>
        </p:txBody>
      </p:sp>
      <p:sp>
        <p:nvSpPr>
          <p:cNvPr id="1048824"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825"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826"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827"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93413C37-BE2C-4CB8-940D-F8BE2EE62933}"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97" name="幻灯片图像占位符 1"/>
          <p:cNvSpPr>
            <a:spLocks noChangeAspect="1" noRot="1" noGrp="1"/>
          </p:cNvSpPr>
          <p:nvPr>
            <p:ph type="sldImg"/>
          </p:nvPr>
        </p:nvSpPr>
        <p:spPr/>
      </p:sp>
      <p:sp>
        <p:nvSpPr>
          <p:cNvPr id="1048698" name="备注占位符 2"/>
          <p:cNvSpPr>
            <a:spLocks noGrp="1"/>
          </p:cNvSpPr>
          <p:nvPr>
            <p:ph type="body" idx="1"/>
          </p:nvPr>
        </p:nvSpPr>
        <p:spPr/>
        <p:txBody>
          <a:bodyPr/>
          <a:p>
            <a:endParaRPr altLang="en-US" dirty="0" lang="zh-CN"/>
          </a:p>
        </p:txBody>
      </p:sp>
      <p:sp>
        <p:nvSpPr>
          <p:cNvPr id="1048699" name="灯片编号占位符 3"/>
          <p:cNvSpPr>
            <a:spLocks noGrp="1"/>
          </p:cNvSpPr>
          <p:nvPr>
            <p:ph type="sldNum" sz="quarter" idx="5"/>
          </p:nvPr>
        </p:nvSpPr>
        <p:spPr/>
        <p:txBody>
          <a:bodyPr/>
          <a:p>
            <a:fld id="{93413C37-BE2C-4CB8-940D-F8BE2EE62933}" type="slidenum">
              <a:rPr altLang="en-US" lang="zh-CN" smtClean="0"/>
              <a:t>3</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801" name="幻灯片图像占位符 1"/>
          <p:cNvSpPr>
            <a:spLocks noChangeAspect="1" noRot="1" noGrp="1"/>
          </p:cNvSpPr>
          <p:nvPr>
            <p:ph type="sldImg"/>
          </p:nvPr>
        </p:nvSpPr>
        <p:spPr/>
      </p:sp>
      <p:sp>
        <p:nvSpPr>
          <p:cNvPr id="1048802" name="备注占位符 2"/>
          <p:cNvSpPr>
            <a:spLocks noGrp="1"/>
          </p:cNvSpPr>
          <p:nvPr>
            <p:ph type="body" idx="1"/>
          </p:nvPr>
        </p:nvSpPr>
        <p:spPr/>
        <p:txBody>
          <a:bodyPr/>
          <a:p>
            <a:endParaRPr altLang="en-US" dirty="0" lang="zh-CN"/>
          </a:p>
        </p:txBody>
      </p:sp>
      <p:sp>
        <p:nvSpPr>
          <p:cNvPr id="1048803" name="灯片编号占位符 3"/>
          <p:cNvSpPr>
            <a:spLocks noGrp="1"/>
          </p:cNvSpPr>
          <p:nvPr>
            <p:ph type="sldNum" sz="quarter" idx="5"/>
          </p:nvPr>
        </p:nvSpPr>
        <p:spPr/>
        <p:txBody>
          <a:bodyPr/>
          <a:p>
            <a:fld id="{93413C37-BE2C-4CB8-940D-F8BE2EE62933}" type="slidenum">
              <a:rPr altLang="en-US" lang="zh-CN" smtClean="0"/>
              <a:t>19</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810" name="幻灯片图像占位符 1"/>
          <p:cNvSpPr>
            <a:spLocks noChangeAspect="1" noRot="1" noGrp="1"/>
          </p:cNvSpPr>
          <p:nvPr>
            <p:ph type="sldImg"/>
          </p:nvPr>
        </p:nvSpPr>
        <p:spPr/>
      </p:sp>
      <p:sp>
        <p:nvSpPr>
          <p:cNvPr id="1048811" name="备注占位符 2"/>
          <p:cNvSpPr>
            <a:spLocks noGrp="1"/>
          </p:cNvSpPr>
          <p:nvPr>
            <p:ph type="body" idx="1"/>
          </p:nvPr>
        </p:nvSpPr>
        <p:spPr/>
        <p:txBody>
          <a:bodyPr/>
          <a:p>
            <a:endParaRPr altLang="en-US" dirty="0" lang="zh-CN"/>
          </a:p>
        </p:txBody>
      </p:sp>
      <p:sp>
        <p:nvSpPr>
          <p:cNvPr id="1048812" name="灯片编号占位符 3"/>
          <p:cNvSpPr>
            <a:spLocks noGrp="1"/>
          </p:cNvSpPr>
          <p:nvPr>
            <p:ph type="sldNum" sz="quarter" idx="5"/>
          </p:nvPr>
        </p:nvSpPr>
        <p:spPr/>
        <p:txBody>
          <a:bodyPr/>
          <a:p>
            <a:fld id="{93413C37-BE2C-4CB8-940D-F8BE2EE62933}" type="slidenum">
              <a:rPr altLang="en-US" lang="zh-CN" smtClean="0"/>
              <a:t>20</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00"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52" name=""/>
        <p:cNvGrpSpPr/>
        <p:nvPr/>
      </p:nvGrpSpPr>
      <p:grpSpPr>
        <a:xfrm>
          <a:off x="0" y="0"/>
          <a:ext cx="0" cy="0"/>
          <a:chOff x="0" y="0"/>
          <a:chExt cx="0" cy="0"/>
        </a:xfrm>
      </p:grpSpPr>
      <p:grpSp>
        <p:nvGrpSpPr>
          <p:cNvPr id="53" name="组合 9"/>
          <p:cNvGrpSpPr/>
          <p:nvPr userDrawn="1"/>
        </p:nvGrpSpPr>
        <p:grpSpPr>
          <a:xfrm flipH="1" flipV="1">
            <a:off x="0" y="0"/>
            <a:ext cx="1280160" cy="685800"/>
            <a:chOff x="11489653" y="5119600"/>
            <a:chExt cx="702346" cy="1738401"/>
          </a:xfrm>
        </p:grpSpPr>
        <p:sp>
          <p:nvSpPr>
            <p:cNvPr id="1048629" name="任意多边形: 形状 10"/>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mn-ea"/>
                <a:ea typeface="思源黑体 CN Normal"/>
                <a:cs typeface="+mn-cs"/>
              </a:endParaRPr>
            </a:p>
          </p:txBody>
        </p:sp>
        <p:sp>
          <p:nvSpPr>
            <p:cNvPr id="1048630" name="任意多边形: 形状 11"/>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mn-ea"/>
                <a:ea typeface="思源黑体 CN Normal"/>
                <a:cs typeface="+mn-cs"/>
              </a:endParaRPr>
            </a:p>
          </p:txBody>
        </p:sp>
        <p:sp>
          <p:nvSpPr>
            <p:cNvPr id="1048631" name="任意多边形: 形状 12"/>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mn-ea"/>
                <a:ea typeface="思源黑体 CN Normal"/>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66" name=""/>
        <p:cNvGrpSpPr/>
        <p:nvPr/>
      </p:nvGrpSpPr>
      <p:grpSpPr>
        <a:xfrm>
          <a:off x="0" y="0"/>
          <a:ext cx="0" cy="0"/>
          <a:chOff x="0" y="0"/>
          <a:chExt cx="0" cy="0"/>
        </a:xfrm>
      </p:grpSpPr>
      <p:pic>
        <p:nvPicPr>
          <p:cNvPr id="2097163" name="图片 1"/>
          <p:cNvPicPr>
            <a:picLocks noChangeAspect="1"/>
          </p:cNvPicPr>
          <p:nvPr userDrawn="1"/>
        </p:nvPicPr>
        <p:blipFill rotWithShape="1">
          <a:blip xmlns:r="http://schemas.openxmlformats.org/officeDocument/2006/relationships" r:embed="rId1"/>
          <a:srcRect l="1" r="33919"/>
          <a:stretch>
            <a:fillRect/>
          </a:stretch>
        </p:blipFill>
        <p:spPr>
          <a:xfrm>
            <a:off x="2737536" y="-23325"/>
            <a:ext cx="9450900" cy="6862666"/>
          </a:xfrm>
          <a:prstGeom prst="rect"/>
        </p:spPr>
      </p:pic>
      <p:sp>
        <p:nvSpPr>
          <p:cNvPr id="1048701" name="矩形 11"/>
          <p:cNvSpPr/>
          <p:nvPr/>
        </p:nvSpPr>
        <p:spPr>
          <a:xfrm flipH="1">
            <a:off x="0" y="-9329"/>
            <a:ext cx="9172142" cy="6858000"/>
          </a:xfrm>
          <a:custGeom>
            <a:avLst/>
            <a:ah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anchor="ctr" rtlCol="0"/>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grpSp>
        <p:nvGrpSpPr>
          <p:cNvPr id="67" name="组合 4"/>
          <p:cNvGrpSpPr/>
          <p:nvPr/>
        </p:nvGrpSpPr>
        <p:grpSpPr>
          <a:xfrm flipH="1">
            <a:off x="6096000" y="-18659"/>
            <a:ext cx="3603649" cy="6858000"/>
            <a:chOff x="1531613" y="0"/>
            <a:chExt cx="3375826" cy="6858000"/>
          </a:xfrm>
        </p:grpSpPr>
        <p:sp>
          <p:nvSpPr>
            <p:cNvPr id="1048702" name="任意多边形: 形状 5"/>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sp>
          <p:nvSpPr>
            <p:cNvPr id="1048703" name="任意多边形: 形状 6"/>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dirty="0" sz="1800" i="0" kern="0" kumimoji="0" lang="zh-CN" noProof="0" normalizeH="0" spc="0" strike="noStrike" u="none">
                <a:ln>
                  <a:noFill/>
                </a:ln>
                <a:solidFill>
                  <a:srgbClr val="FFFFFF"/>
                </a:solidFill>
                <a:effectLst/>
                <a:uLnTx/>
                <a:uFillTx/>
                <a:latin typeface="思源黑体 CN Normal"/>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47" name=""/>
        <p:cNvGrpSpPr/>
        <p:nvPr/>
      </p:nvGrpSpPr>
      <p:grpSpPr>
        <a:xfrm>
          <a:off x="0" y="0"/>
          <a:ext cx="0" cy="0"/>
          <a:chOff x="0" y="0"/>
          <a:chExt cx="0" cy="0"/>
        </a:xfrm>
      </p:grpSpPr>
      <p:pic>
        <p:nvPicPr>
          <p:cNvPr id="2097156" name="图片 6"/>
          <p:cNvPicPr>
            <a:picLocks noChangeAspect="1"/>
          </p:cNvPicPr>
          <p:nvPr userDrawn="1"/>
        </p:nvPicPr>
        <p:blipFill rotWithShape="1">
          <a:blip xmlns:r="http://schemas.openxmlformats.org/officeDocument/2006/relationships" r:embed="rId1" cstate="print"/>
          <a:srcRect l="19433" b="25926"/>
          <a:stretch>
            <a:fillRect/>
          </a:stretch>
        </p:blipFill>
        <p:spPr>
          <a:xfrm>
            <a:off x="0" y="0"/>
            <a:ext cx="9921730" cy="6909263"/>
          </a:xfrm>
          <a:prstGeom prst="rect"/>
        </p:spPr>
      </p:pic>
      <p:sp>
        <p:nvSpPr>
          <p:cNvPr id="1048610" name="矩形 7"/>
          <p:cNvSpPr/>
          <p:nvPr userDrawn="1"/>
        </p:nvSpPr>
        <p:spPr>
          <a:xfrm>
            <a:off x="0" y="0"/>
            <a:ext cx="12227769" cy="6909263"/>
          </a:xfrm>
          <a:prstGeom prst="rect"/>
          <a:gradFill flip="none" rotWithShape="1">
            <a:gsLst>
              <a:gs pos="0">
                <a:srgbClr val="1A5E87">
                  <a:alpha val="85000"/>
                </a:srgbClr>
              </a:gs>
              <a:gs pos="99000">
                <a:srgbClr val="04033F">
                  <a:alpha val="46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1" name="矩形 11"/>
          <p:cNvSpPr/>
          <p:nvPr userDrawn="1"/>
        </p:nvSpPr>
        <p:spPr>
          <a:xfrm>
            <a:off x="3635492" y="0"/>
            <a:ext cx="8592277" cy="6909262"/>
          </a:xfrm>
          <a:custGeom>
            <a:avLst/>
            <a:ah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anchor="ctr" rtlCol="0"/>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grpSp>
        <p:nvGrpSpPr>
          <p:cNvPr id="48" name="组合 9"/>
          <p:cNvGrpSpPr/>
          <p:nvPr userDrawn="1"/>
        </p:nvGrpSpPr>
        <p:grpSpPr>
          <a:xfrm>
            <a:off x="3078548" y="0"/>
            <a:ext cx="3375827" cy="6909262"/>
            <a:chOff x="1531612" y="0"/>
            <a:chExt cx="3375827" cy="6858000"/>
          </a:xfrm>
        </p:grpSpPr>
        <p:sp>
          <p:nvSpPr>
            <p:cNvPr id="1048612" name="任意多边形: 形状 10"/>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sp>
          <p:nvSpPr>
            <p:cNvPr id="1048613" name="任意多边形: 形状 11"/>
            <p:cNvSpPr/>
            <p:nvPr/>
          </p:nvSpPr>
          <p:spPr>
            <a:xfrm>
              <a:off x="1531612"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grpSp>
      <p:grpSp>
        <p:nvGrpSpPr>
          <p:cNvPr id="49" name="组合 13"/>
          <p:cNvGrpSpPr/>
          <p:nvPr userDrawn="1"/>
        </p:nvGrpSpPr>
        <p:grpSpPr>
          <a:xfrm>
            <a:off x="11698028" y="5577840"/>
            <a:ext cx="529752" cy="1331422"/>
            <a:chOff x="11489652" y="4991405"/>
            <a:chExt cx="753203" cy="1866596"/>
          </a:xfrm>
        </p:grpSpPr>
        <p:sp>
          <p:nvSpPr>
            <p:cNvPr id="1048614" name="任意多边形: 形状 14"/>
            <p:cNvSpPr/>
            <p:nvPr/>
          </p:nvSpPr>
          <p:spPr>
            <a:xfrm>
              <a:off x="11680176" y="5504185"/>
              <a:ext cx="562679" cy="1353816"/>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sp>
          <p:nvSpPr>
            <p:cNvPr id="1048615" name="任意多边形: 形状 16"/>
            <p:cNvSpPr/>
            <p:nvPr userDrawn="1"/>
          </p:nvSpPr>
          <p:spPr>
            <a:xfrm>
              <a:off x="11489652" y="4991405"/>
              <a:ext cx="753193" cy="1866596"/>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anchor="ctr" rtlCol="0" wrap="square">
              <a:noAutofit/>
            </a:bodyPr>
            <a:p>
              <a:pPr algn="ctr" defTabSz="914400"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FFFFFF"/>
                </a:solidFill>
                <a:effectLst/>
                <a:uLnTx/>
                <a:uFillTx/>
                <a:latin typeface="思源黑体 CN Normal"/>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02" name=""/>
        <p:cNvGrpSpPr/>
        <p:nvPr/>
      </p:nvGrpSpPr>
      <p:grpSpPr>
        <a:xfrm>
          <a:off x="0" y="0"/>
          <a:ext cx="0" cy="0"/>
          <a:chOff x="0" y="0"/>
          <a:chExt cx="0" cy="0"/>
        </a:xfrm>
      </p:grpSpPr>
      <p:grpSp>
        <p:nvGrpSpPr>
          <p:cNvPr id="103" name="组合 2"/>
          <p:cNvGrpSpPr/>
          <p:nvPr userDrawn="1"/>
        </p:nvGrpSpPr>
        <p:grpSpPr>
          <a:xfrm>
            <a:off x="-61453" y="-11151"/>
            <a:ext cx="12314904" cy="6909263"/>
            <a:chOff x="-61453" y="-11151"/>
            <a:chExt cx="12314904" cy="6909263"/>
          </a:xfrm>
        </p:grpSpPr>
        <p:pic>
          <p:nvPicPr>
            <p:cNvPr id="2097184" name="图片 3"/>
            <p:cNvPicPr>
              <a:picLocks noChangeAspect="1"/>
            </p:cNvPicPr>
            <p:nvPr userDrawn="1"/>
          </p:nvPicPr>
          <p:blipFill rotWithShape="1">
            <a:blip xmlns:r="http://schemas.openxmlformats.org/officeDocument/2006/relationships" r:embed="rId1" cstate="print"/>
            <a:srcRect b="25926"/>
            <a:stretch>
              <a:fillRect/>
            </a:stretch>
          </p:blipFill>
          <p:spPr>
            <a:xfrm>
              <a:off x="-61452" y="-11151"/>
              <a:ext cx="12314903" cy="6909263"/>
            </a:xfrm>
            <a:prstGeom prst="rect"/>
          </p:spPr>
        </p:pic>
        <p:sp>
          <p:nvSpPr>
            <p:cNvPr id="1048821" name="矩形 4"/>
            <p:cNvSpPr/>
            <p:nvPr userDrawn="1"/>
          </p:nvSpPr>
          <p:spPr>
            <a:xfrm>
              <a:off x="-61453" y="0"/>
              <a:ext cx="12314903" cy="6898112"/>
            </a:xfrm>
            <a:prstGeom prst="rect"/>
            <a:gradFill flip="none" rotWithShape="1">
              <a:gsLst>
                <a:gs pos="0">
                  <a:srgbClr val="1A5E87"/>
                </a:gs>
                <a:gs pos="100000">
                  <a:srgbClr val="04033F">
                    <a:alpha val="80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20" name=""/>
        <p:cNvGrpSpPr/>
        <p:nvPr/>
      </p:nvGrpSpPr>
      <p:grpSpPr>
        <a:xfrm>
          <a:off x="0" y="0"/>
          <a:ext cx="0" cy="0"/>
          <a:chOff x="0" y="0"/>
          <a:chExt cx="0" cy="0"/>
        </a:xfrm>
      </p:grpSpPr>
      <p:grpSp>
        <p:nvGrpSpPr>
          <p:cNvPr id="21" name="组合 3"/>
          <p:cNvGrpSpPr/>
          <p:nvPr userDrawn="1"/>
        </p:nvGrpSpPr>
        <p:grpSpPr>
          <a:xfrm>
            <a:off x="394159" y="310888"/>
            <a:ext cx="682341" cy="539179"/>
            <a:chOff x="1801006" y="1526207"/>
            <a:chExt cx="1242672" cy="981947"/>
          </a:xfrm>
        </p:grpSpPr>
        <p:sp>
          <p:nvSpPr>
            <p:cNvPr id="1048576" name="矩形 4"/>
            <p:cNvSpPr/>
            <p:nvPr userDrawn="1"/>
          </p:nvSpPr>
          <p:spPr>
            <a:xfrm>
              <a:off x="2224301" y="1732937"/>
              <a:ext cx="819377" cy="695740"/>
            </a:xfrm>
            <a:prstGeom prst="rect"/>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dirty="0" sz="1800" i="0" kern="1200" kumimoji="0" lang="zh-CN" noProof="0" normalizeH="0" spc="0" strike="noStrike" u="none">
                <a:ln>
                  <a:noFill/>
                </a:ln>
                <a:solidFill>
                  <a:prstClr val="white"/>
                </a:solidFill>
                <a:effectLst/>
                <a:uLnTx/>
                <a:uFillTx/>
                <a:latin typeface="Arial" panose="020B0604020202020204"/>
                <a:ea typeface="黑体" panose="02010609060101010101" pitchFamily="49" charset="-122"/>
                <a:cs typeface="+mn-cs"/>
              </a:endParaRPr>
            </a:p>
          </p:txBody>
        </p:sp>
        <p:sp>
          <p:nvSpPr>
            <p:cNvPr id="1048577" name="任意多边形 13"/>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algn="l" blurRad="508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1" cap="none" dirty="0" sz="3000" i="0" kern="1200" kumimoji="0" lang="zh-CN" noProof="0" normalizeH="0" spc="0" strike="noStrike" u="none">
                <a:ln>
                  <a:noFill/>
                </a:ln>
                <a:solidFill>
                  <a:prstClr val="white"/>
                </a:solidFill>
                <a:effectLst/>
                <a:uLnTx/>
                <a:uFillTx/>
                <a:latin typeface="Arial" panose="020B0604020202020204"/>
                <a:ea typeface="黑体" panose="02010609060101010101" pitchFamily="49"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36"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tags" Target="../tags/tag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26.png"/><Relationship Id="rId3"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0.jpe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4.jpeg"/><Relationship Id="rId3" Type="http://schemas.openxmlformats.org/officeDocument/2006/relationships/image" Target="../media/image35.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slideLayout" Target="../slideLayouts/slideLayout6.xml"/><Relationship Id="rId7"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37.png"/><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slideLayout" Target="../slideLayouts/slideLayout6.xml"/><Relationship Id="rId6"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58" name=""/>
        <p:cNvGrpSpPr/>
        <p:nvPr/>
      </p:nvGrpSpPr>
      <p:grpSpPr>
        <a:xfrm>
          <a:off x="0" y="0"/>
          <a:ext cx="0" cy="0"/>
          <a:chOff x="0" y="0"/>
          <a:chExt cx="0" cy="0"/>
        </a:xfrm>
      </p:grpSpPr>
      <p:pic>
        <p:nvPicPr>
          <p:cNvPr id="2097159" name="图片 9"/>
          <p:cNvPicPr>
            <a:picLocks noChangeAspect="1"/>
          </p:cNvPicPr>
          <p:nvPr/>
        </p:nvPicPr>
        <p:blipFill>
          <a:blip xmlns:r="http://schemas.openxmlformats.org/officeDocument/2006/relationships" r:embed="rId1"/>
          <a:stretch>
            <a:fillRect/>
          </a:stretch>
        </p:blipFill>
        <p:spPr>
          <a:xfrm>
            <a:off x="-1831049" y="1855366"/>
            <a:ext cx="8175445" cy="3529890"/>
          </a:xfrm>
          <a:prstGeom prst="rect"/>
        </p:spPr>
      </p:pic>
      <p:sp>
        <p:nvSpPr>
          <p:cNvPr id="1048649" name="平行四边形 33"/>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algn="tl" blurRad="76200" dir="2700000" dist="762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650" name="平行四边形 13"/>
          <p:cNvSpPr/>
          <p:nvPr/>
        </p:nvSpPr>
        <p:spPr>
          <a:xfrm>
            <a:off x="-4160345" y="1627322"/>
            <a:ext cx="6973806" cy="5230678"/>
          </a:xfrm>
          <a:prstGeom prst="parallelogram">
            <a:avLst>
              <a:gd name="adj" fmla="val 60655"/>
            </a:avLst>
          </a:prstGeom>
          <a:solidFill>
            <a:srgbClr val="0070C0"/>
          </a:solidFill>
          <a:ln>
            <a:noFill/>
          </a:ln>
          <a:effectLst>
            <a:outerShdw algn="tl" blurRad="50800" dir="2700000" dist="635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651" name="三角形 15"/>
          <p:cNvSpPr/>
          <p:nvPr/>
        </p:nvSpPr>
        <p:spPr>
          <a:xfrm>
            <a:off x="2003698" y="1631111"/>
            <a:ext cx="1627559" cy="1337504"/>
          </a:xfrm>
          <a:prstGeom prst="triangle"/>
          <a:gradFill flip="none" rotWithShape="1">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652" name="三角形 29"/>
          <p:cNvSpPr/>
          <p:nvPr/>
        </p:nvSpPr>
        <p:spPr>
          <a:xfrm rot="10800000">
            <a:off x="2987725" y="1911477"/>
            <a:ext cx="1266785" cy="1041025"/>
          </a:xfrm>
          <a:prstGeom prst="triangle"/>
          <a:solidFill>
            <a:srgbClr val="0064C8"/>
          </a:solidFill>
          <a:ln>
            <a:noFill/>
          </a:ln>
          <a:effectLst>
            <a:outerShdw algn="tl" blurRad="76200" dir="2700000" dist="635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3145734" name="直线连接符 24"/>
          <p:cNvCxnSpPr>
            <a:cxnSpLocks/>
          </p:cNvCxnSpPr>
          <p:nvPr/>
        </p:nvCxnSpPr>
        <p:spPr>
          <a:xfrm flipH="1">
            <a:off x="11098400" y="5047329"/>
            <a:ext cx="1093600" cy="1810671"/>
          </a:xfrm>
          <a:prstGeom prst="line"/>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3145735" name="直线连接符 53"/>
          <p:cNvCxnSpPr>
            <a:cxnSpLocks/>
          </p:cNvCxnSpPr>
          <p:nvPr/>
        </p:nvCxnSpPr>
        <p:spPr>
          <a:xfrm flipH="1">
            <a:off x="5680255" y="1466983"/>
            <a:ext cx="904030" cy="1501632"/>
          </a:xfrm>
          <a:prstGeom prst="line"/>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3145736" name="直线连接符 54"/>
          <p:cNvCxnSpPr>
            <a:cxnSpLocks/>
          </p:cNvCxnSpPr>
          <p:nvPr/>
        </p:nvCxnSpPr>
        <p:spPr>
          <a:xfrm flipH="1">
            <a:off x="-228600" y="5572016"/>
            <a:ext cx="904030" cy="1501632"/>
          </a:xfrm>
          <a:prstGeom prst="line"/>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1048653"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654" name="文本框 16"/>
          <p:cNvSpPr txBox="1"/>
          <p:nvPr/>
        </p:nvSpPr>
        <p:spPr>
          <a:xfrm>
            <a:off x="4354351" y="5047329"/>
            <a:ext cx="3500090" cy="369332"/>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r>
              <a:rPr altLang="zh-CN"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年</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9</a:t>
            </a:r>
            <a:r>
              <a:rPr altLang="zh-CN"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月</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 </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 </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S</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e</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p</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tember</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0</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endParaRPr altLang="en-US" lang="zh-CN"/>
          </a:p>
        </p:txBody>
      </p:sp>
      <p:sp>
        <p:nvSpPr>
          <p:cNvPr id="1048655" name="矩形 21"/>
          <p:cNvSpPr/>
          <p:nvPr/>
        </p:nvSpPr>
        <p:spPr>
          <a:xfrm>
            <a:off x="4869160" y="2694873"/>
            <a:ext cx="6409817" cy="1494790"/>
          </a:xfrm>
          <a:prstGeom prst="rect"/>
          <a:noFill/>
        </p:spPr>
        <p:txBody>
          <a:bodyPr wrap="square">
            <a:spAutoFit/>
          </a:bodyPr>
          <a:p>
            <a:pPr algn="r" lvl="0">
              <a:lnSpc>
                <a:spcPct val="130000"/>
              </a:lnSpc>
            </a:pPr>
            <a:r>
              <a:rPr altLang="en-US" b="1" dirty="0" sz="7200" kumimoji="1" lang="zh-CN">
                <a:solidFill>
                  <a:srgbClr val="00467F"/>
                </a:solidFill>
                <a:latin typeface="微软雅黑" panose="020B0503020204020204" pitchFamily="34" charset="-122"/>
                <a:ea typeface="微软雅黑" panose="020B0503020204020204" pitchFamily="34" charset="-122"/>
                <a:cs typeface="Calibri" panose="020F0502020204030204" pitchFamily="34" charset="0"/>
              </a:rPr>
              <a:t>讨论课汇报</a:t>
            </a:r>
          </a:p>
        </p:txBody>
      </p:sp>
      <p:pic>
        <p:nvPicPr>
          <p:cNvPr id="2097160" name="图片 2"/>
          <p:cNvPicPr>
            <a:picLocks noChangeAspect="1"/>
          </p:cNvPicPr>
          <p:nvPr/>
        </p:nvPicPr>
        <p:blipFill>
          <a:blip xmlns:r="http://schemas.openxmlformats.org/officeDocument/2006/relationships" r:embed="rId2" cstate="print"/>
          <a:stretch>
            <a:fillRect/>
          </a:stretch>
        </p:blipFill>
        <p:spPr>
          <a:xfrm>
            <a:off x="8673692" y="2095342"/>
            <a:ext cx="2514152" cy="673296"/>
          </a:xfrm>
          <a:prstGeom prst="rect"/>
        </p:spPr>
      </p:pic>
      <p:sp>
        <p:nvSpPr>
          <p:cNvPr id="1048656" name="文本框 22"/>
          <p:cNvSpPr txBox="1"/>
          <p:nvPr/>
        </p:nvSpPr>
        <p:spPr>
          <a:xfrm>
            <a:off x="8157428" y="5047329"/>
            <a:ext cx="2430250" cy="369332"/>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en-US"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网络信息中心</a:t>
            </a:r>
            <a:endParaRPr altLang="zh-CN" dirty="0" kumimoji="1" lang="en-US">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2" name=""/>
        <p:cNvGrpSpPr/>
        <p:nvPr/>
      </p:nvGrpSpPr>
      <p:grpSpPr>
        <a:xfrm>
          <a:off x="0" y="0"/>
          <a:ext cx="0" cy="0"/>
          <a:chOff x="0" y="0"/>
          <a:chExt cx="0" cy="0"/>
        </a:xfrm>
      </p:grpSpPr>
      <p:sp>
        <p:nvSpPr>
          <p:cNvPr id="1048578"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579"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580"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581" name="椭圆 6"/>
          <p:cNvSpPr/>
          <p:nvPr/>
        </p:nvSpPr>
        <p:spPr>
          <a:xfrm>
            <a:off x="7992567" y="1639577"/>
            <a:ext cx="659180" cy="659180"/>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582" name="椭圆 8"/>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583"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584"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585" name="矩形 9"/>
          <p:cNvSpPr/>
          <p:nvPr/>
        </p:nvSpPr>
        <p:spPr>
          <a:xfrm>
            <a:off x="1152000" y="288000"/>
            <a:ext cx="366522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3</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正弦函数的</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特性</a:t>
            </a:r>
            <a:endPar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2097152"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1048586" name="文本框 13"/>
          <p:cNvSpPr txBox="1"/>
          <p:nvPr/>
        </p:nvSpPr>
        <p:spPr>
          <a:xfrm>
            <a:off x="636270" y="1091565"/>
            <a:ext cx="6094095" cy="645160"/>
          </a:xfrm>
          <a:prstGeom prst="rect"/>
          <a:noFill/>
        </p:spPr>
        <p:txBody>
          <a:bodyPr rtlCol="0" wrap="square">
            <a:spAutoFit/>
          </a:bodyPr>
          <a:p>
            <a:r>
              <a:rPr altLang="en-US" lang="zh-CN"/>
              <a:t>三角函数集是正交完备的，且周期信号的傅里叶展开可用正弦函数表示。</a:t>
            </a:r>
            <a:endParaRPr altLang="en-US" lang="zh-CN"/>
          </a:p>
        </p:txBody>
      </p:sp>
      <p:pic>
        <p:nvPicPr>
          <p:cNvPr id="2097153" name="图片 100"/>
          <p:cNvPicPr>
            <a:picLocks/>
          </p:cNvPicPr>
          <p:nvPr/>
        </p:nvPicPr>
        <p:blipFill>
          <a:blip xmlns:r="http://schemas.openxmlformats.org/officeDocument/2006/relationships" r:embed="rId2"/>
          <a:stretch>
            <a:fillRect/>
          </a:stretch>
        </p:blipFill>
        <p:spPr>
          <a:xfrm>
            <a:off x="0" y="1894205"/>
            <a:ext cx="7785100" cy="1670050"/>
          </a:xfrm>
          <a:prstGeom prst="rect"/>
          <a:noFill/>
          <a:ln w="9525">
            <a:noFill/>
          </a:ln>
        </p:spPr>
      </p:pic>
      <p:pic>
        <p:nvPicPr>
          <p:cNvPr id="2097154" name="图片 102"/>
          <p:cNvPicPr>
            <a:picLocks/>
          </p:cNvPicPr>
          <p:nvPr/>
        </p:nvPicPr>
        <p:blipFill>
          <a:blip xmlns:r="http://schemas.openxmlformats.org/officeDocument/2006/relationships" r:embed="rId3"/>
          <a:stretch>
            <a:fillRect/>
          </a:stretch>
        </p:blipFill>
        <p:spPr>
          <a:xfrm>
            <a:off x="-1270" y="3477260"/>
            <a:ext cx="7785100" cy="3439795"/>
          </a:xfrm>
          <a:prstGeom prst="rect"/>
          <a:noFill/>
          <a:ln w="9525">
            <a:noFill/>
          </a:ln>
        </p:spPr>
      </p:pic>
      <p:pic>
        <p:nvPicPr>
          <p:cNvPr id="2097155" name="图片 103"/>
          <p:cNvPicPr>
            <a:picLocks/>
          </p:cNvPicPr>
          <p:nvPr/>
        </p:nvPicPr>
        <p:blipFill>
          <a:blip xmlns:r="http://schemas.openxmlformats.org/officeDocument/2006/relationships" r:embed="rId4"/>
          <a:stretch>
            <a:fillRect/>
          </a:stretch>
        </p:blipFill>
        <p:spPr>
          <a:xfrm>
            <a:off x="0" y="3564255"/>
            <a:ext cx="7783830" cy="1166495"/>
          </a:xfrm>
          <a:prstGeom prst="rect"/>
          <a:noFill/>
          <a:ln w="9525">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828" name="文本框 11"/>
          <p:cNvSpPr txBox="1"/>
          <p:nvPr/>
        </p:nvSpPr>
        <p:spPr>
          <a:xfrm>
            <a:off x="1179121" y="2893962"/>
            <a:ext cx="3407563" cy="1996441"/>
          </a:xfrm>
          <a:prstGeom prst="rect"/>
          <a:noFill/>
        </p:spPr>
        <p:txBody>
          <a:bodyPr rtlCol="0" wrap="square">
            <a:spAutoFit/>
          </a:bodyPr>
          <a:p>
            <a:pPr algn="just">
              <a:lnSpc>
                <a:spcPct val="150000"/>
              </a:lnSpc>
            </a:pPr>
            <a:r>
              <a:rPr altLang="en-US" b="1" dirty="0" sz="2200" kern="100" lang="zh-CN">
                <a:solidFill>
                  <a:schemeClr val="bg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altLang="en-US" dirty="0" sz="2200" kern="100" lang="zh-CN">
              <a:solidFill>
                <a:schemeClr val="bg1"/>
              </a:solidFill>
              <a:latin typeface="微软雅黑" panose="020B0503020204020204" pitchFamily="34" charset="-122"/>
              <a:ea typeface="微软雅黑" panose="020B0503020204020204" pitchFamily="34" charset="-122"/>
              <a:sym typeface="+mn-ea"/>
            </a:endParaRPr>
          </a:p>
        </p:txBody>
      </p:sp>
      <p:sp>
        <p:nvSpPr>
          <p:cNvPr id="1048829" name="矩形 14"/>
          <p:cNvSpPr/>
          <p:nvPr/>
        </p:nvSpPr>
        <p:spPr>
          <a:xfrm>
            <a:off x="5414874" y="1955044"/>
            <a:ext cx="5759389" cy="2230034"/>
          </a:xfrm>
          <a:prstGeom prst="rect"/>
        </p:spPr>
        <p:txBody>
          <a:bodyPr wrap="square">
            <a:spAutoFit/>
          </a:bodyPr>
          <a:p>
            <a:pPr indent="431800">
              <a:lnSpc>
                <a:spcPct val="200000"/>
              </a:lnSpc>
            </a:pPr>
            <a:r>
              <a:rPr altLang="en-US" dirty="0" kern="100" lang="zh-CN">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单击添加文本单击添加文本单击添加文本单击添加文本单击添加文本单击添加文本单击添加文本</a:t>
            </a:r>
            <a:endParaRPr altLang="en-US" dirty="0" kern="100" lang="zh-CN">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431800">
              <a:lnSpc>
                <a:spcPct val="200000"/>
              </a:lnSpc>
            </a:pPr>
            <a:r>
              <a:rPr altLang="en-US" dirty="0" kern="100" lang="zh-CN">
                <a:solidFill>
                  <a:schemeClr val="bg1"/>
                </a:solidFill>
                <a:latin typeface="微软雅黑" panose="020B0503020204020204" pitchFamily="34" charset="-122"/>
                <a:ea typeface="微软雅黑" panose="020B0503020204020204" pitchFamily="34" charset="-122"/>
                <a:sym typeface="+mn-lt"/>
              </a:rPr>
              <a:t>单击添加文本单击添加文本单击添加文本单击添加文本单击添加文本单击添加文本单击添加文本</a:t>
            </a:r>
            <a:endParaRPr altLang="en-US" dirty="0" kern="100" lang="zh-CN">
              <a:solidFill>
                <a:schemeClr val="bg1"/>
              </a:solidFill>
              <a:latin typeface="微软雅黑" panose="020B0503020204020204" pitchFamily="34" charset="-122"/>
              <a:ea typeface="微软雅黑" panose="020B0503020204020204" pitchFamily="34" charset="-122"/>
              <a:sym typeface="+mn-lt"/>
            </a:endParaRPr>
          </a:p>
        </p:txBody>
      </p:sp>
      <p:sp>
        <p:nvSpPr>
          <p:cNvPr id="1048830" name="矩形 15"/>
          <p:cNvSpPr/>
          <p:nvPr/>
        </p:nvSpPr>
        <p:spPr>
          <a:xfrm>
            <a:off x="1152000" y="288000"/>
            <a:ext cx="612648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典型周期信号傅里叶展开</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示例</a:t>
            </a:r>
            <a:endPar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1048831" name="KSO_Shape"/>
          <p:cNvSpPr/>
          <p:nvPr/>
        </p:nvSpPr>
        <p:spPr bwMode="auto">
          <a:xfrm>
            <a:off x="5596245" y="4795476"/>
            <a:ext cx="730667" cy="823859"/>
          </a:xfrm>
          <a:custGeom>
            <a:avLst/>
            <a:gdLst>
              <a:gd name="T0" fmla="*/ 1437758 w 3678"/>
              <a:gd name="T1" fmla="*/ 791596 h 4570"/>
              <a:gd name="T2" fmla="*/ 1392268 w 3678"/>
              <a:gd name="T3" fmla="*/ 779508 h 4570"/>
              <a:gd name="T4" fmla="*/ 1360132 w 3678"/>
              <a:gd name="T5" fmla="*/ 782842 h 4570"/>
              <a:gd name="T6" fmla="*/ 1344690 w 3678"/>
              <a:gd name="T7" fmla="*/ 782426 h 4570"/>
              <a:gd name="T8" fmla="*/ 1354289 w 3678"/>
              <a:gd name="T9" fmla="*/ 716147 h 4570"/>
              <a:gd name="T10" fmla="*/ 1343021 w 3678"/>
              <a:gd name="T11" fmla="*/ 671544 h 4570"/>
              <a:gd name="T12" fmla="*/ 1317980 w 3678"/>
              <a:gd name="T13" fmla="*/ 640697 h 4570"/>
              <a:gd name="T14" fmla="*/ 1272906 w 3678"/>
              <a:gd name="T15" fmla="*/ 614852 h 4570"/>
              <a:gd name="T16" fmla="*/ 1216982 w 3678"/>
              <a:gd name="T17" fmla="*/ 599012 h 4570"/>
              <a:gd name="T18" fmla="*/ 1162727 w 3678"/>
              <a:gd name="T19" fmla="*/ 595260 h 4570"/>
              <a:gd name="T20" fmla="*/ 1107637 w 3678"/>
              <a:gd name="T21" fmla="*/ 613185 h 4570"/>
              <a:gd name="T22" fmla="*/ 1073415 w 3678"/>
              <a:gd name="T23" fmla="*/ 657371 h 4570"/>
              <a:gd name="T24" fmla="*/ 1060060 w 3678"/>
              <a:gd name="T25" fmla="*/ 611101 h 4570"/>
              <a:gd name="T26" fmla="*/ 1053800 w 3678"/>
              <a:gd name="T27" fmla="*/ 578586 h 4570"/>
              <a:gd name="T28" fmla="*/ 1026672 w 3678"/>
              <a:gd name="T29" fmla="*/ 537318 h 4570"/>
              <a:gd name="T30" fmla="*/ 996623 w 3678"/>
              <a:gd name="T31" fmla="*/ 518977 h 4570"/>
              <a:gd name="T32" fmla="*/ 951967 w 3678"/>
              <a:gd name="T33" fmla="*/ 508973 h 4570"/>
              <a:gd name="T34" fmla="*/ 906894 w 3678"/>
              <a:gd name="T35" fmla="*/ 508973 h 4570"/>
              <a:gd name="T36" fmla="*/ 846378 w 3678"/>
              <a:gd name="T37" fmla="*/ 521478 h 4570"/>
              <a:gd name="T38" fmla="*/ 806313 w 3678"/>
              <a:gd name="T39" fmla="*/ 542321 h 4570"/>
              <a:gd name="T40" fmla="*/ 781690 w 3678"/>
              <a:gd name="T41" fmla="*/ 569416 h 4570"/>
              <a:gd name="T42" fmla="*/ 767917 w 3678"/>
              <a:gd name="T43" fmla="*/ 616937 h 4570"/>
              <a:gd name="T44" fmla="*/ 764996 w 3678"/>
              <a:gd name="T45" fmla="*/ 655287 h 4570"/>
              <a:gd name="T46" fmla="*/ 754980 w 3678"/>
              <a:gd name="T47" fmla="*/ 669876 h 4570"/>
              <a:gd name="T48" fmla="*/ 751223 w 3678"/>
              <a:gd name="T49" fmla="*/ 125888 h 4570"/>
              <a:gd name="T50" fmla="*/ 739538 w 3678"/>
              <a:gd name="T51" fmla="*/ 85454 h 4570"/>
              <a:gd name="T52" fmla="*/ 717836 w 3678"/>
              <a:gd name="T53" fmla="*/ 50856 h 4570"/>
              <a:gd name="T54" fmla="*/ 686952 w 3678"/>
              <a:gd name="T55" fmla="*/ 23344 h 4570"/>
              <a:gd name="T56" fmla="*/ 648974 w 3678"/>
              <a:gd name="T57" fmla="*/ 5836 h 4570"/>
              <a:gd name="T58" fmla="*/ 605987 w 3678"/>
              <a:gd name="T59" fmla="*/ 0 h 4570"/>
              <a:gd name="T60" fmla="*/ 579277 w 3678"/>
              <a:gd name="T61" fmla="*/ 2501 h 4570"/>
              <a:gd name="T62" fmla="*/ 539212 w 3678"/>
              <a:gd name="T63" fmla="*/ 16257 h 4570"/>
              <a:gd name="T64" fmla="*/ 504154 w 3678"/>
              <a:gd name="T65" fmla="*/ 40851 h 4570"/>
              <a:gd name="T66" fmla="*/ 482035 w 3678"/>
              <a:gd name="T67" fmla="*/ 69197 h 4570"/>
              <a:gd name="T68" fmla="*/ 464924 w 3678"/>
              <a:gd name="T69" fmla="*/ 107964 h 4570"/>
              <a:gd name="T70" fmla="*/ 459916 w 3678"/>
              <a:gd name="T71" fmla="*/ 150482 h 4570"/>
              <a:gd name="T72" fmla="*/ 462420 w 3678"/>
              <a:gd name="T73" fmla="*/ 1016278 h 4570"/>
              <a:gd name="T74" fmla="*/ 449482 w 3678"/>
              <a:gd name="T75" fmla="*/ 1108402 h 4570"/>
              <a:gd name="T76" fmla="*/ 230375 w 3678"/>
              <a:gd name="T77" fmla="*/ 945414 h 4570"/>
              <a:gd name="T78" fmla="*/ 159426 w 3678"/>
              <a:gd name="T79" fmla="*/ 919569 h 4570"/>
              <a:gd name="T80" fmla="*/ 114770 w 3678"/>
              <a:gd name="T81" fmla="*/ 922487 h 4570"/>
              <a:gd name="T82" fmla="*/ 70949 w 3678"/>
              <a:gd name="T83" fmla="*/ 939995 h 4570"/>
              <a:gd name="T84" fmla="*/ 34640 w 3678"/>
              <a:gd name="T85" fmla="*/ 970841 h 4570"/>
              <a:gd name="T86" fmla="*/ 15024 w 3678"/>
              <a:gd name="T87" fmla="*/ 1001271 h 4570"/>
              <a:gd name="T88" fmla="*/ 2087 w 3678"/>
              <a:gd name="T89" fmla="*/ 1041706 h 4570"/>
              <a:gd name="T90" fmla="*/ 417 w 3678"/>
              <a:gd name="T91" fmla="*/ 1077555 h 4570"/>
              <a:gd name="T92" fmla="*/ 10434 w 3678"/>
              <a:gd name="T93" fmla="*/ 1119240 h 4570"/>
              <a:gd name="T94" fmla="*/ 31718 w 3678"/>
              <a:gd name="T95" fmla="*/ 1156756 h 4570"/>
              <a:gd name="T96" fmla="*/ 395644 w 3678"/>
              <a:gd name="T97" fmla="*/ 1467309 h 4570"/>
              <a:gd name="T98" fmla="*/ 487043 w 3678"/>
              <a:gd name="T99" fmla="*/ 1600283 h 4570"/>
              <a:gd name="T100" fmla="*/ 568008 w 3678"/>
              <a:gd name="T101" fmla="*/ 1681986 h 4570"/>
              <a:gd name="T102" fmla="*/ 1298365 w 3678"/>
              <a:gd name="T103" fmla="*/ 1905000 h 4570"/>
              <a:gd name="T104" fmla="*/ 1510794 w 3678"/>
              <a:gd name="T105" fmla="*/ 1041289 h 4570"/>
              <a:gd name="T106" fmla="*/ 1533331 w 3678"/>
              <a:gd name="T107" fmla="*/ 936660 h 4570"/>
              <a:gd name="T108" fmla="*/ 1531661 w 3678"/>
              <a:gd name="T109" fmla="*/ 880385 h 4570"/>
              <a:gd name="T110" fmla="*/ 1516637 w 3678"/>
              <a:gd name="T111" fmla="*/ 845787 h 4570"/>
              <a:gd name="T112" fmla="*/ 1485336 w 3678"/>
              <a:gd name="T113" fmla="*/ 817441 h 45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78" h="4570">
                <a:moveTo>
                  <a:pt x="3559" y="1961"/>
                </a:moveTo>
                <a:lnTo>
                  <a:pt x="3559" y="1961"/>
                </a:lnTo>
                <a:lnTo>
                  <a:pt x="3532" y="1945"/>
                </a:lnTo>
                <a:lnTo>
                  <a:pt x="3504" y="1928"/>
                </a:lnTo>
                <a:lnTo>
                  <a:pt x="3474" y="1913"/>
                </a:lnTo>
                <a:lnTo>
                  <a:pt x="3445" y="1899"/>
                </a:lnTo>
                <a:lnTo>
                  <a:pt x="3415" y="1887"/>
                </a:lnTo>
                <a:lnTo>
                  <a:pt x="3399" y="1881"/>
                </a:lnTo>
                <a:lnTo>
                  <a:pt x="3383" y="1878"/>
                </a:lnTo>
                <a:lnTo>
                  <a:pt x="3368" y="1874"/>
                </a:lnTo>
                <a:lnTo>
                  <a:pt x="3351" y="1872"/>
                </a:lnTo>
                <a:lnTo>
                  <a:pt x="3336" y="1870"/>
                </a:lnTo>
                <a:lnTo>
                  <a:pt x="3320" y="1870"/>
                </a:lnTo>
                <a:lnTo>
                  <a:pt x="3296" y="1871"/>
                </a:lnTo>
                <a:lnTo>
                  <a:pt x="3285" y="1872"/>
                </a:lnTo>
                <a:lnTo>
                  <a:pt x="3272" y="1874"/>
                </a:lnTo>
                <a:lnTo>
                  <a:pt x="3259" y="1878"/>
                </a:lnTo>
                <a:lnTo>
                  <a:pt x="3245" y="1883"/>
                </a:lnTo>
                <a:lnTo>
                  <a:pt x="3232" y="1888"/>
                </a:lnTo>
                <a:lnTo>
                  <a:pt x="3218" y="1894"/>
                </a:lnTo>
                <a:lnTo>
                  <a:pt x="3221" y="1880"/>
                </a:lnTo>
                <a:lnTo>
                  <a:pt x="3222" y="1877"/>
                </a:lnTo>
                <a:lnTo>
                  <a:pt x="3224" y="1872"/>
                </a:lnTo>
                <a:lnTo>
                  <a:pt x="3241" y="1773"/>
                </a:lnTo>
                <a:lnTo>
                  <a:pt x="3243" y="1757"/>
                </a:lnTo>
                <a:lnTo>
                  <a:pt x="3245" y="1738"/>
                </a:lnTo>
                <a:lnTo>
                  <a:pt x="3245" y="1718"/>
                </a:lnTo>
                <a:lnTo>
                  <a:pt x="3243" y="1695"/>
                </a:lnTo>
                <a:lnTo>
                  <a:pt x="3240" y="1672"/>
                </a:lnTo>
                <a:lnTo>
                  <a:pt x="3233" y="1648"/>
                </a:lnTo>
                <a:lnTo>
                  <a:pt x="3229" y="1635"/>
                </a:lnTo>
                <a:lnTo>
                  <a:pt x="3224" y="1622"/>
                </a:lnTo>
                <a:lnTo>
                  <a:pt x="3218" y="1611"/>
                </a:lnTo>
                <a:lnTo>
                  <a:pt x="3211" y="1598"/>
                </a:lnTo>
                <a:lnTo>
                  <a:pt x="3202" y="1585"/>
                </a:lnTo>
                <a:lnTo>
                  <a:pt x="3193" y="1573"/>
                </a:lnTo>
                <a:lnTo>
                  <a:pt x="3183" y="1560"/>
                </a:lnTo>
                <a:lnTo>
                  <a:pt x="3171" y="1548"/>
                </a:lnTo>
                <a:lnTo>
                  <a:pt x="3158" y="1537"/>
                </a:lnTo>
                <a:lnTo>
                  <a:pt x="3144" y="1525"/>
                </a:lnTo>
                <a:lnTo>
                  <a:pt x="3127" y="1514"/>
                </a:lnTo>
                <a:lnTo>
                  <a:pt x="3111" y="1504"/>
                </a:lnTo>
                <a:lnTo>
                  <a:pt x="3092" y="1493"/>
                </a:lnTo>
                <a:lnTo>
                  <a:pt x="3072" y="1484"/>
                </a:lnTo>
                <a:lnTo>
                  <a:pt x="3050" y="1475"/>
                </a:lnTo>
                <a:lnTo>
                  <a:pt x="3028" y="1465"/>
                </a:lnTo>
                <a:lnTo>
                  <a:pt x="3002" y="1458"/>
                </a:lnTo>
                <a:lnTo>
                  <a:pt x="2975" y="1450"/>
                </a:lnTo>
                <a:lnTo>
                  <a:pt x="2947" y="1443"/>
                </a:lnTo>
                <a:lnTo>
                  <a:pt x="2916" y="1437"/>
                </a:lnTo>
                <a:lnTo>
                  <a:pt x="2888" y="1432"/>
                </a:lnTo>
                <a:lnTo>
                  <a:pt x="2861" y="1430"/>
                </a:lnTo>
                <a:lnTo>
                  <a:pt x="2837" y="1428"/>
                </a:lnTo>
                <a:lnTo>
                  <a:pt x="2812" y="1428"/>
                </a:lnTo>
                <a:lnTo>
                  <a:pt x="2786" y="1428"/>
                </a:lnTo>
                <a:lnTo>
                  <a:pt x="2761" y="1431"/>
                </a:lnTo>
                <a:lnTo>
                  <a:pt x="2737" y="1436"/>
                </a:lnTo>
                <a:lnTo>
                  <a:pt x="2715" y="1442"/>
                </a:lnTo>
                <a:lnTo>
                  <a:pt x="2693" y="1450"/>
                </a:lnTo>
                <a:lnTo>
                  <a:pt x="2673" y="1461"/>
                </a:lnTo>
                <a:lnTo>
                  <a:pt x="2654" y="1471"/>
                </a:lnTo>
                <a:lnTo>
                  <a:pt x="2636" y="1485"/>
                </a:lnTo>
                <a:lnTo>
                  <a:pt x="2621" y="1500"/>
                </a:lnTo>
                <a:lnTo>
                  <a:pt x="2606" y="1517"/>
                </a:lnTo>
                <a:lnTo>
                  <a:pt x="2593" y="1536"/>
                </a:lnTo>
                <a:lnTo>
                  <a:pt x="2581" y="1555"/>
                </a:lnTo>
                <a:lnTo>
                  <a:pt x="2572" y="1577"/>
                </a:lnTo>
                <a:lnTo>
                  <a:pt x="2562" y="1600"/>
                </a:lnTo>
                <a:lnTo>
                  <a:pt x="2555" y="1625"/>
                </a:lnTo>
                <a:lnTo>
                  <a:pt x="2550" y="1650"/>
                </a:lnTo>
                <a:lnTo>
                  <a:pt x="2550" y="1653"/>
                </a:lnTo>
                <a:lnTo>
                  <a:pt x="2541" y="1469"/>
                </a:lnTo>
                <a:lnTo>
                  <a:pt x="2540" y="1466"/>
                </a:lnTo>
                <a:lnTo>
                  <a:pt x="2540" y="1465"/>
                </a:lnTo>
                <a:lnTo>
                  <a:pt x="2539" y="1446"/>
                </a:lnTo>
                <a:lnTo>
                  <a:pt x="2535" y="1428"/>
                </a:lnTo>
                <a:lnTo>
                  <a:pt x="2531" y="1408"/>
                </a:lnTo>
                <a:lnTo>
                  <a:pt x="2525" y="1388"/>
                </a:lnTo>
                <a:lnTo>
                  <a:pt x="2517" y="1367"/>
                </a:lnTo>
                <a:lnTo>
                  <a:pt x="2506" y="1347"/>
                </a:lnTo>
                <a:lnTo>
                  <a:pt x="2493" y="1327"/>
                </a:lnTo>
                <a:lnTo>
                  <a:pt x="2478" y="1307"/>
                </a:lnTo>
                <a:lnTo>
                  <a:pt x="2470" y="1299"/>
                </a:lnTo>
                <a:lnTo>
                  <a:pt x="2460" y="1289"/>
                </a:lnTo>
                <a:lnTo>
                  <a:pt x="2450" y="1281"/>
                </a:lnTo>
                <a:lnTo>
                  <a:pt x="2439" y="1273"/>
                </a:lnTo>
                <a:lnTo>
                  <a:pt x="2428" y="1265"/>
                </a:lnTo>
                <a:lnTo>
                  <a:pt x="2415" y="1258"/>
                </a:lnTo>
                <a:lnTo>
                  <a:pt x="2402" y="1251"/>
                </a:lnTo>
                <a:lnTo>
                  <a:pt x="2388" y="1245"/>
                </a:lnTo>
                <a:lnTo>
                  <a:pt x="2373" y="1239"/>
                </a:lnTo>
                <a:lnTo>
                  <a:pt x="2356" y="1234"/>
                </a:lnTo>
                <a:lnTo>
                  <a:pt x="2339" y="1230"/>
                </a:lnTo>
                <a:lnTo>
                  <a:pt x="2320" y="1226"/>
                </a:lnTo>
                <a:lnTo>
                  <a:pt x="2301" y="1223"/>
                </a:lnTo>
                <a:lnTo>
                  <a:pt x="2281" y="1221"/>
                </a:lnTo>
                <a:lnTo>
                  <a:pt x="2259" y="1219"/>
                </a:lnTo>
                <a:lnTo>
                  <a:pt x="2237" y="1219"/>
                </a:lnTo>
                <a:lnTo>
                  <a:pt x="2206" y="1220"/>
                </a:lnTo>
                <a:lnTo>
                  <a:pt x="2173" y="1221"/>
                </a:lnTo>
                <a:lnTo>
                  <a:pt x="2145" y="1225"/>
                </a:lnTo>
                <a:lnTo>
                  <a:pt x="2119" y="1228"/>
                </a:lnTo>
                <a:lnTo>
                  <a:pt x="2095" y="1233"/>
                </a:lnTo>
                <a:lnTo>
                  <a:pt x="2071" y="1238"/>
                </a:lnTo>
                <a:lnTo>
                  <a:pt x="2049" y="1244"/>
                </a:lnTo>
                <a:lnTo>
                  <a:pt x="2028" y="1251"/>
                </a:lnTo>
                <a:lnTo>
                  <a:pt x="2009" y="1258"/>
                </a:lnTo>
                <a:lnTo>
                  <a:pt x="1990" y="1265"/>
                </a:lnTo>
                <a:lnTo>
                  <a:pt x="1974" y="1273"/>
                </a:lnTo>
                <a:lnTo>
                  <a:pt x="1959" y="1282"/>
                </a:lnTo>
                <a:lnTo>
                  <a:pt x="1945" y="1292"/>
                </a:lnTo>
                <a:lnTo>
                  <a:pt x="1932" y="1301"/>
                </a:lnTo>
                <a:lnTo>
                  <a:pt x="1919" y="1310"/>
                </a:lnTo>
                <a:lnTo>
                  <a:pt x="1908" y="1321"/>
                </a:lnTo>
                <a:lnTo>
                  <a:pt x="1898" y="1332"/>
                </a:lnTo>
                <a:lnTo>
                  <a:pt x="1890" y="1343"/>
                </a:lnTo>
                <a:lnTo>
                  <a:pt x="1881" y="1354"/>
                </a:lnTo>
                <a:lnTo>
                  <a:pt x="1873" y="1366"/>
                </a:lnTo>
                <a:lnTo>
                  <a:pt x="1867" y="1377"/>
                </a:lnTo>
                <a:lnTo>
                  <a:pt x="1861" y="1388"/>
                </a:lnTo>
                <a:lnTo>
                  <a:pt x="1852" y="1411"/>
                </a:lnTo>
                <a:lnTo>
                  <a:pt x="1846" y="1435"/>
                </a:lnTo>
                <a:lnTo>
                  <a:pt x="1843" y="1458"/>
                </a:lnTo>
                <a:lnTo>
                  <a:pt x="1840" y="1480"/>
                </a:lnTo>
                <a:lnTo>
                  <a:pt x="1840" y="1502"/>
                </a:lnTo>
                <a:lnTo>
                  <a:pt x="1840" y="1521"/>
                </a:lnTo>
                <a:lnTo>
                  <a:pt x="1841" y="1545"/>
                </a:lnTo>
                <a:lnTo>
                  <a:pt x="1838" y="1560"/>
                </a:lnTo>
                <a:lnTo>
                  <a:pt x="1833" y="1572"/>
                </a:lnTo>
                <a:lnTo>
                  <a:pt x="1829" y="1581"/>
                </a:lnTo>
                <a:lnTo>
                  <a:pt x="1825" y="1589"/>
                </a:lnTo>
                <a:lnTo>
                  <a:pt x="1820" y="1595"/>
                </a:lnTo>
                <a:lnTo>
                  <a:pt x="1817" y="1600"/>
                </a:lnTo>
                <a:lnTo>
                  <a:pt x="1809" y="1607"/>
                </a:lnTo>
                <a:lnTo>
                  <a:pt x="1804" y="341"/>
                </a:lnTo>
                <a:lnTo>
                  <a:pt x="1804" y="340"/>
                </a:lnTo>
                <a:lnTo>
                  <a:pt x="1804" y="338"/>
                </a:lnTo>
                <a:lnTo>
                  <a:pt x="1803" y="320"/>
                </a:lnTo>
                <a:lnTo>
                  <a:pt x="1800" y="302"/>
                </a:lnTo>
                <a:lnTo>
                  <a:pt x="1798" y="286"/>
                </a:lnTo>
                <a:lnTo>
                  <a:pt x="1795" y="268"/>
                </a:lnTo>
                <a:lnTo>
                  <a:pt x="1790" y="252"/>
                </a:lnTo>
                <a:lnTo>
                  <a:pt x="1785" y="236"/>
                </a:lnTo>
                <a:lnTo>
                  <a:pt x="1779" y="220"/>
                </a:lnTo>
                <a:lnTo>
                  <a:pt x="1772" y="205"/>
                </a:lnTo>
                <a:lnTo>
                  <a:pt x="1765" y="190"/>
                </a:lnTo>
                <a:lnTo>
                  <a:pt x="1757" y="175"/>
                </a:lnTo>
                <a:lnTo>
                  <a:pt x="1749" y="161"/>
                </a:lnTo>
                <a:lnTo>
                  <a:pt x="1739" y="148"/>
                </a:lnTo>
                <a:lnTo>
                  <a:pt x="1730" y="134"/>
                </a:lnTo>
                <a:lnTo>
                  <a:pt x="1720" y="122"/>
                </a:lnTo>
                <a:lnTo>
                  <a:pt x="1708" y="109"/>
                </a:lnTo>
                <a:lnTo>
                  <a:pt x="1697" y="97"/>
                </a:lnTo>
                <a:lnTo>
                  <a:pt x="1684" y="87"/>
                </a:lnTo>
                <a:lnTo>
                  <a:pt x="1673" y="76"/>
                </a:lnTo>
                <a:lnTo>
                  <a:pt x="1659" y="66"/>
                </a:lnTo>
                <a:lnTo>
                  <a:pt x="1646" y="56"/>
                </a:lnTo>
                <a:lnTo>
                  <a:pt x="1632" y="48"/>
                </a:lnTo>
                <a:lnTo>
                  <a:pt x="1616" y="40"/>
                </a:lnTo>
                <a:lnTo>
                  <a:pt x="1602" y="33"/>
                </a:lnTo>
                <a:lnTo>
                  <a:pt x="1587" y="26"/>
                </a:lnTo>
                <a:lnTo>
                  <a:pt x="1571" y="20"/>
                </a:lnTo>
                <a:lnTo>
                  <a:pt x="1555" y="14"/>
                </a:lnTo>
                <a:lnTo>
                  <a:pt x="1539" y="9"/>
                </a:lnTo>
                <a:lnTo>
                  <a:pt x="1523" y="6"/>
                </a:lnTo>
                <a:lnTo>
                  <a:pt x="1505" y="3"/>
                </a:lnTo>
                <a:lnTo>
                  <a:pt x="1487" y="1"/>
                </a:lnTo>
                <a:lnTo>
                  <a:pt x="1471" y="0"/>
                </a:lnTo>
                <a:lnTo>
                  <a:pt x="1452" y="0"/>
                </a:lnTo>
                <a:lnTo>
                  <a:pt x="1441" y="0"/>
                </a:lnTo>
                <a:lnTo>
                  <a:pt x="1423" y="1"/>
                </a:lnTo>
                <a:lnTo>
                  <a:pt x="1405" y="2"/>
                </a:lnTo>
                <a:lnTo>
                  <a:pt x="1388" y="6"/>
                </a:lnTo>
                <a:lnTo>
                  <a:pt x="1371" y="9"/>
                </a:lnTo>
                <a:lnTo>
                  <a:pt x="1355" y="13"/>
                </a:lnTo>
                <a:lnTo>
                  <a:pt x="1339" y="19"/>
                </a:lnTo>
                <a:lnTo>
                  <a:pt x="1322" y="25"/>
                </a:lnTo>
                <a:lnTo>
                  <a:pt x="1307" y="30"/>
                </a:lnTo>
                <a:lnTo>
                  <a:pt x="1292" y="39"/>
                </a:lnTo>
                <a:lnTo>
                  <a:pt x="1276" y="47"/>
                </a:lnTo>
                <a:lnTo>
                  <a:pt x="1262" y="56"/>
                </a:lnTo>
                <a:lnTo>
                  <a:pt x="1248" y="66"/>
                </a:lnTo>
                <a:lnTo>
                  <a:pt x="1234" y="76"/>
                </a:lnTo>
                <a:lnTo>
                  <a:pt x="1221" y="87"/>
                </a:lnTo>
                <a:lnTo>
                  <a:pt x="1208" y="98"/>
                </a:lnTo>
                <a:lnTo>
                  <a:pt x="1196" y="111"/>
                </a:lnTo>
                <a:lnTo>
                  <a:pt x="1184" y="124"/>
                </a:lnTo>
                <a:lnTo>
                  <a:pt x="1173" y="138"/>
                </a:lnTo>
                <a:lnTo>
                  <a:pt x="1164" y="151"/>
                </a:lnTo>
                <a:lnTo>
                  <a:pt x="1155" y="166"/>
                </a:lnTo>
                <a:lnTo>
                  <a:pt x="1145" y="180"/>
                </a:lnTo>
                <a:lnTo>
                  <a:pt x="1138" y="196"/>
                </a:lnTo>
                <a:lnTo>
                  <a:pt x="1130" y="211"/>
                </a:lnTo>
                <a:lnTo>
                  <a:pt x="1124" y="227"/>
                </a:lnTo>
                <a:lnTo>
                  <a:pt x="1118" y="243"/>
                </a:lnTo>
                <a:lnTo>
                  <a:pt x="1114" y="259"/>
                </a:lnTo>
                <a:lnTo>
                  <a:pt x="1110" y="275"/>
                </a:lnTo>
                <a:lnTo>
                  <a:pt x="1106" y="292"/>
                </a:lnTo>
                <a:lnTo>
                  <a:pt x="1104" y="309"/>
                </a:lnTo>
                <a:lnTo>
                  <a:pt x="1103" y="326"/>
                </a:lnTo>
                <a:lnTo>
                  <a:pt x="1102" y="343"/>
                </a:lnTo>
                <a:lnTo>
                  <a:pt x="1102" y="361"/>
                </a:lnTo>
                <a:lnTo>
                  <a:pt x="1119" y="1965"/>
                </a:lnTo>
                <a:lnTo>
                  <a:pt x="1118" y="2105"/>
                </a:lnTo>
                <a:lnTo>
                  <a:pt x="1116" y="2231"/>
                </a:lnTo>
                <a:lnTo>
                  <a:pt x="1112" y="2342"/>
                </a:lnTo>
                <a:lnTo>
                  <a:pt x="1108" y="2438"/>
                </a:lnTo>
                <a:lnTo>
                  <a:pt x="1101" y="2519"/>
                </a:lnTo>
                <a:lnTo>
                  <a:pt x="1096" y="2554"/>
                </a:lnTo>
                <a:lnTo>
                  <a:pt x="1092" y="2586"/>
                </a:lnTo>
                <a:lnTo>
                  <a:pt x="1088" y="2614"/>
                </a:lnTo>
                <a:lnTo>
                  <a:pt x="1082" y="2637"/>
                </a:lnTo>
                <a:lnTo>
                  <a:pt x="1077" y="2659"/>
                </a:lnTo>
                <a:lnTo>
                  <a:pt x="1071" y="2675"/>
                </a:lnTo>
                <a:lnTo>
                  <a:pt x="1054" y="2662"/>
                </a:lnTo>
                <a:lnTo>
                  <a:pt x="577" y="2287"/>
                </a:lnTo>
                <a:lnTo>
                  <a:pt x="552" y="2268"/>
                </a:lnTo>
                <a:lnTo>
                  <a:pt x="526" y="2252"/>
                </a:lnTo>
                <a:lnTo>
                  <a:pt x="499" y="2238"/>
                </a:lnTo>
                <a:lnTo>
                  <a:pt x="471" y="2226"/>
                </a:lnTo>
                <a:lnTo>
                  <a:pt x="442" y="2217"/>
                </a:lnTo>
                <a:lnTo>
                  <a:pt x="413" y="2211"/>
                </a:lnTo>
                <a:lnTo>
                  <a:pt x="382" y="2206"/>
                </a:lnTo>
                <a:lnTo>
                  <a:pt x="352" y="2205"/>
                </a:lnTo>
                <a:lnTo>
                  <a:pt x="332" y="2205"/>
                </a:lnTo>
                <a:lnTo>
                  <a:pt x="313" y="2207"/>
                </a:lnTo>
                <a:lnTo>
                  <a:pt x="294" y="2210"/>
                </a:lnTo>
                <a:lnTo>
                  <a:pt x="275" y="2213"/>
                </a:lnTo>
                <a:lnTo>
                  <a:pt x="257" y="2218"/>
                </a:lnTo>
                <a:lnTo>
                  <a:pt x="239" y="2224"/>
                </a:lnTo>
                <a:lnTo>
                  <a:pt x="220" y="2229"/>
                </a:lnTo>
                <a:lnTo>
                  <a:pt x="204" y="2238"/>
                </a:lnTo>
                <a:lnTo>
                  <a:pt x="186" y="2246"/>
                </a:lnTo>
                <a:lnTo>
                  <a:pt x="170" y="2255"/>
                </a:lnTo>
                <a:lnTo>
                  <a:pt x="153" y="2266"/>
                </a:lnTo>
                <a:lnTo>
                  <a:pt x="138" y="2276"/>
                </a:lnTo>
                <a:lnTo>
                  <a:pt x="124" y="2288"/>
                </a:lnTo>
                <a:lnTo>
                  <a:pt x="109" y="2301"/>
                </a:lnTo>
                <a:lnTo>
                  <a:pt x="96" y="2315"/>
                </a:lnTo>
                <a:lnTo>
                  <a:pt x="83" y="2329"/>
                </a:lnTo>
                <a:lnTo>
                  <a:pt x="73" y="2343"/>
                </a:lnTo>
                <a:lnTo>
                  <a:pt x="62" y="2357"/>
                </a:lnTo>
                <a:lnTo>
                  <a:pt x="53" y="2371"/>
                </a:lnTo>
                <a:lnTo>
                  <a:pt x="43" y="2387"/>
                </a:lnTo>
                <a:lnTo>
                  <a:pt x="36" y="2402"/>
                </a:lnTo>
                <a:lnTo>
                  <a:pt x="28" y="2417"/>
                </a:lnTo>
                <a:lnTo>
                  <a:pt x="22" y="2432"/>
                </a:lnTo>
                <a:lnTo>
                  <a:pt x="16" y="2449"/>
                </a:lnTo>
                <a:lnTo>
                  <a:pt x="12" y="2465"/>
                </a:lnTo>
                <a:lnTo>
                  <a:pt x="8" y="2482"/>
                </a:lnTo>
                <a:lnTo>
                  <a:pt x="5" y="2499"/>
                </a:lnTo>
                <a:lnTo>
                  <a:pt x="2" y="2516"/>
                </a:lnTo>
                <a:lnTo>
                  <a:pt x="1" y="2533"/>
                </a:lnTo>
                <a:lnTo>
                  <a:pt x="0" y="2551"/>
                </a:lnTo>
                <a:lnTo>
                  <a:pt x="0" y="2567"/>
                </a:lnTo>
                <a:lnTo>
                  <a:pt x="1" y="2585"/>
                </a:lnTo>
                <a:lnTo>
                  <a:pt x="3" y="2602"/>
                </a:lnTo>
                <a:lnTo>
                  <a:pt x="6" y="2620"/>
                </a:lnTo>
                <a:lnTo>
                  <a:pt x="9" y="2636"/>
                </a:lnTo>
                <a:lnTo>
                  <a:pt x="14" y="2654"/>
                </a:lnTo>
                <a:lnTo>
                  <a:pt x="19" y="2670"/>
                </a:lnTo>
                <a:lnTo>
                  <a:pt x="25" y="2685"/>
                </a:lnTo>
                <a:lnTo>
                  <a:pt x="32" y="2702"/>
                </a:lnTo>
                <a:lnTo>
                  <a:pt x="39" y="2717"/>
                </a:lnTo>
                <a:lnTo>
                  <a:pt x="47" y="2732"/>
                </a:lnTo>
                <a:lnTo>
                  <a:pt x="56" y="2746"/>
                </a:lnTo>
                <a:lnTo>
                  <a:pt x="66" y="2760"/>
                </a:lnTo>
                <a:lnTo>
                  <a:pt x="76" y="2775"/>
                </a:lnTo>
                <a:lnTo>
                  <a:pt x="87" y="2787"/>
                </a:lnTo>
                <a:lnTo>
                  <a:pt x="98" y="2800"/>
                </a:lnTo>
                <a:lnTo>
                  <a:pt x="111" y="2812"/>
                </a:lnTo>
                <a:lnTo>
                  <a:pt x="124" y="2824"/>
                </a:lnTo>
                <a:lnTo>
                  <a:pt x="948" y="3520"/>
                </a:lnTo>
                <a:lnTo>
                  <a:pt x="985" y="3582"/>
                </a:lnTo>
                <a:lnTo>
                  <a:pt x="1021" y="3641"/>
                </a:lnTo>
                <a:lnTo>
                  <a:pt x="1058" y="3696"/>
                </a:lnTo>
                <a:lnTo>
                  <a:pt x="1095" y="3747"/>
                </a:lnTo>
                <a:lnTo>
                  <a:pt x="1131" y="3794"/>
                </a:lnTo>
                <a:lnTo>
                  <a:pt x="1167" y="3839"/>
                </a:lnTo>
                <a:lnTo>
                  <a:pt x="1203" y="3880"/>
                </a:lnTo>
                <a:lnTo>
                  <a:pt x="1237" y="3916"/>
                </a:lnTo>
                <a:lnTo>
                  <a:pt x="1271" y="3950"/>
                </a:lnTo>
                <a:lnTo>
                  <a:pt x="1302" y="3982"/>
                </a:lnTo>
                <a:lnTo>
                  <a:pt x="1332" y="4009"/>
                </a:lnTo>
                <a:lnTo>
                  <a:pt x="1361" y="4035"/>
                </a:lnTo>
                <a:lnTo>
                  <a:pt x="1387" y="4056"/>
                </a:lnTo>
                <a:lnTo>
                  <a:pt x="1411" y="4076"/>
                </a:lnTo>
                <a:lnTo>
                  <a:pt x="1452" y="4106"/>
                </a:lnTo>
                <a:lnTo>
                  <a:pt x="1456" y="4472"/>
                </a:lnTo>
                <a:lnTo>
                  <a:pt x="1457" y="4570"/>
                </a:lnTo>
                <a:lnTo>
                  <a:pt x="3111" y="4570"/>
                </a:lnTo>
                <a:lnTo>
                  <a:pt x="3112" y="4473"/>
                </a:lnTo>
                <a:lnTo>
                  <a:pt x="3119" y="4086"/>
                </a:lnTo>
                <a:lnTo>
                  <a:pt x="3606" y="2552"/>
                </a:lnTo>
                <a:lnTo>
                  <a:pt x="3607" y="2549"/>
                </a:lnTo>
                <a:lnTo>
                  <a:pt x="3607" y="2546"/>
                </a:lnTo>
                <a:lnTo>
                  <a:pt x="3620" y="2498"/>
                </a:lnTo>
                <a:lnTo>
                  <a:pt x="3642" y="2408"/>
                </a:lnTo>
                <a:lnTo>
                  <a:pt x="3653" y="2365"/>
                </a:lnTo>
                <a:lnTo>
                  <a:pt x="3662" y="2324"/>
                </a:lnTo>
                <a:lnTo>
                  <a:pt x="3669" y="2285"/>
                </a:lnTo>
                <a:lnTo>
                  <a:pt x="3674" y="2247"/>
                </a:lnTo>
                <a:lnTo>
                  <a:pt x="3677" y="2211"/>
                </a:lnTo>
                <a:lnTo>
                  <a:pt x="3678" y="2177"/>
                </a:lnTo>
                <a:lnTo>
                  <a:pt x="3677" y="2160"/>
                </a:lnTo>
                <a:lnTo>
                  <a:pt x="3676" y="2144"/>
                </a:lnTo>
                <a:lnTo>
                  <a:pt x="3674" y="2127"/>
                </a:lnTo>
                <a:lnTo>
                  <a:pt x="3670" y="2112"/>
                </a:lnTo>
                <a:lnTo>
                  <a:pt x="3667" y="2098"/>
                </a:lnTo>
                <a:lnTo>
                  <a:pt x="3662" y="2083"/>
                </a:lnTo>
                <a:lnTo>
                  <a:pt x="3656" y="2069"/>
                </a:lnTo>
                <a:lnTo>
                  <a:pt x="3650" y="2055"/>
                </a:lnTo>
                <a:lnTo>
                  <a:pt x="3642" y="2042"/>
                </a:lnTo>
                <a:lnTo>
                  <a:pt x="3634" y="2029"/>
                </a:lnTo>
                <a:lnTo>
                  <a:pt x="3624" y="2017"/>
                </a:lnTo>
                <a:lnTo>
                  <a:pt x="3614" y="2004"/>
                </a:lnTo>
                <a:lnTo>
                  <a:pt x="3601" y="1993"/>
                </a:lnTo>
                <a:lnTo>
                  <a:pt x="3588" y="1982"/>
                </a:lnTo>
                <a:lnTo>
                  <a:pt x="3574" y="1972"/>
                </a:lnTo>
                <a:lnTo>
                  <a:pt x="3559" y="1961"/>
                </a:lnTo>
                <a:close/>
              </a:path>
            </a:pathLst>
          </a:custGeom>
          <a:noFill/>
          <a:ln w="53975">
            <a:solidFill>
              <a:schemeClr val="bg1"/>
            </a:solidFill>
          </a:ln>
        </p:spPr>
        <p:txBody>
          <a:bodyPr anchor="ctr" rIns="180000" tIns="360000">
            <a:scene3d>
              <a:camera prst="orthographicFront"/>
              <a:lightRig dir="t" rig="threePt"/>
            </a:scene3d>
            <a:sp3d>
              <a:contourClr>
                <a:srgbClr val="FFFFFF"/>
              </a:contourClr>
            </a:sp3d>
          </a:bodyPr>
          <a:lstStyle>
            <a:defPPr>
              <a:defRPr lang="zh-CN"/>
            </a:defPPr>
            <a:lvl1pPr algn="l" eaLnBrk="0" fontAlgn="base" hangingPunct="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algn="l" eaLnBrk="0" fontAlgn="base" hangingPunct="0" marL="4572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algn="l" eaLnBrk="0" fontAlgn="base" hangingPunct="0" marL="9144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algn="l" eaLnBrk="0" fontAlgn="base" hangingPunct="0" marL="13716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algn="l" eaLnBrk="0" fontAlgn="base" hangingPunct="0" marL="18288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algn="l" defTabSz="914400" eaLnBrk="1" hangingPunct="1" latinLnBrk="0" marL="2286000" rtl="0">
              <a:defRPr kern="1200">
                <a:solidFill>
                  <a:schemeClr val="tx1"/>
                </a:solidFill>
                <a:latin typeface="Calibri" panose="020F0502020204030204" pitchFamily="34" charset="0"/>
                <a:ea typeface="宋体" panose="02010600030101010101" pitchFamily="2" charset="-122"/>
                <a:cs typeface="+mn-cs"/>
              </a:defRPr>
            </a:lvl6pPr>
            <a:lvl7pPr algn="l" defTabSz="914400" eaLnBrk="1" hangingPunct="1" latinLnBrk="0" marL="2743200" rtl="0">
              <a:defRPr kern="1200">
                <a:solidFill>
                  <a:schemeClr val="tx1"/>
                </a:solidFill>
                <a:latin typeface="Calibri" panose="020F0502020204030204" pitchFamily="34" charset="0"/>
                <a:ea typeface="宋体" panose="02010600030101010101" pitchFamily="2" charset="-122"/>
                <a:cs typeface="+mn-cs"/>
              </a:defRPr>
            </a:lvl7pPr>
            <a:lvl8pPr algn="l" defTabSz="914400" eaLnBrk="1" hangingPunct="1" latinLnBrk="0" marL="3200400" rtl="0">
              <a:defRPr kern="1200">
                <a:solidFill>
                  <a:schemeClr val="tx1"/>
                </a:solidFill>
                <a:latin typeface="Calibri" panose="020F0502020204030204" pitchFamily="34" charset="0"/>
                <a:ea typeface="宋体" panose="02010600030101010101" pitchFamily="2" charset="-122"/>
                <a:cs typeface="+mn-cs"/>
              </a:defRPr>
            </a:lvl8pPr>
            <a:lvl9pPr algn="l" defTabSz="914400" eaLnBrk="1" hangingPunct="1" latinLnBrk="0" marL="3657600" rtl="0">
              <a:defRPr kern="1200">
                <a:solidFill>
                  <a:schemeClr val="tx1"/>
                </a:solidFill>
                <a:latin typeface="Calibri" panose="020F0502020204030204" pitchFamily="34" charset="0"/>
                <a:ea typeface="宋体" panose="02010600030101010101" pitchFamily="2" charset="-122"/>
                <a:cs typeface="+mn-cs"/>
              </a:defRPr>
            </a:lvl9pPr>
          </a:lstStyle>
          <a:p>
            <a:pPr algn="ctr"/>
            <a:endParaRPr altLang="en-US" lang="zh-CN">
              <a:solidFill>
                <a:srgbClr val="FFFFFF"/>
              </a:solidFill>
            </a:endParaRPr>
          </a:p>
        </p:txBody>
      </p:sp>
      <p:sp>
        <p:nvSpPr>
          <p:cNvPr id="1048832" name="矩形 19"/>
          <p:cNvSpPr/>
          <p:nvPr/>
        </p:nvSpPr>
        <p:spPr>
          <a:xfrm>
            <a:off x="1151999" y="1862044"/>
            <a:ext cx="2339102" cy="52322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rPr>
              <a:t>单击添加文本</a:t>
            </a:r>
            <a:endPar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3145753" name="直接连接符 21"/>
          <p:cNvCxnSpPr>
            <a:cxnSpLocks/>
          </p:cNvCxnSpPr>
          <p:nvPr/>
        </p:nvCxnSpPr>
        <p:spPr>
          <a:xfrm>
            <a:off x="1417320" y="2560320"/>
            <a:ext cx="746760" cy="0"/>
          </a:xfrm>
          <a:prstGeom prst="line"/>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48833" name="矩形 22"/>
          <p:cNvSpPr/>
          <p:nvPr/>
        </p:nvSpPr>
        <p:spPr>
          <a:xfrm>
            <a:off x="6483642" y="5102419"/>
            <a:ext cx="1620957" cy="52322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rPr>
              <a:t>添加文字</a:t>
            </a:r>
            <a:endPar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48834" name="KSO_Shape"/>
          <p:cNvSpPr/>
          <p:nvPr/>
        </p:nvSpPr>
        <p:spPr bwMode="auto">
          <a:xfrm>
            <a:off x="8610600" y="4795475"/>
            <a:ext cx="505164" cy="823859"/>
          </a:xfrm>
          <a:custGeom>
            <a:avLst/>
            <a:gdLst>
              <a:gd name="T0" fmla="*/ 953144 w 3315"/>
              <a:gd name="T1" fmla="*/ 322 h 5921"/>
              <a:gd name="T2" fmla="*/ 934480 w 3315"/>
              <a:gd name="T3" fmla="*/ 322 h 5921"/>
              <a:gd name="T4" fmla="*/ 916782 w 3315"/>
              <a:gd name="T5" fmla="*/ 3217 h 5921"/>
              <a:gd name="T6" fmla="*/ 900048 w 3315"/>
              <a:gd name="T7" fmla="*/ 8365 h 5921"/>
              <a:gd name="T8" fmla="*/ 883959 w 3315"/>
              <a:gd name="T9" fmla="*/ 16409 h 5921"/>
              <a:gd name="T10" fmla="*/ 869478 w 3315"/>
              <a:gd name="T11" fmla="*/ 26061 h 5921"/>
              <a:gd name="T12" fmla="*/ 856607 w 3315"/>
              <a:gd name="T13" fmla="*/ 37965 h 5921"/>
              <a:gd name="T14" fmla="*/ 845344 w 3315"/>
              <a:gd name="T15" fmla="*/ 51478 h 5921"/>
              <a:gd name="T16" fmla="*/ 836334 w 3315"/>
              <a:gd name="T17" fmla="*/ 66599 h 5921"/>
              <a:gd name="T18" fmla="*/ 829576 w 3315"/>
              <a:gd name="T19" fmla="*/ 83651 h 5921"/>
              <a:gd name="T20" fmla="*/ 824749 w 3315"/>
              <a:gd name="T21" fmla="*/ 101347 h 5921"/>
              <a:gd name="T22" fmla="*/ 730465 w 3315"/>
              <a:gd name="T23" fmla="*/ 638968 h 5921"/>
              <a:gd name="T24" fmla="*/ 667072 w 3315"/>
              <a:gd name="T25" fmla="*/ 101347 h 5921"/>
              <a:gd name="T26" fmla="*/ 662889 w 3315"/>
              <a:gd name="T27" fmla="*/ 83651 h 5921"/>
              <a:gd name="T28" fmla="*/ 656131 w 3315"/>
              <a:gd name="T29" fmla="*/ 66599 h 5921"/>
              <a:gd name="T30" fmla="*/ 646799 w 3315"/>
              <a:gd name="T31" fmla="*/ 51478 h 5921"/>
              <a:gd name="T32" fmla="*/ 635858 w 3315"/>
              <a:gd name="T33" fmla="*/ 37965 h 5921"/>
              <a:gd name="T34" fmla="*/ 622987 w 3315"/>
              <a:gd name="T35" fmla="*/ 26061 h 5921"/>
              <a:gd name="T36" fmla="*/ 608184 w 3315"/>
              <a:gd name="T37" fmla="*/ 16409 h 5921"/>
              <a:gd name="T38" fmla="*/ 592417 w 3315"/>
              <a:gd name="T39" fmla="*/ 8365 h 5921"/>
              <a:gd name="T40" fmla="*/ 575683 w 3315"/>
              <a:gd name="T41" fmla="*/ 3217 h 5921"/>
              <a:gd name="T42" fmla="*/ 557985 w 3315"/>
              <a:gd name="T43" fmla="*/ 322 h 5921"/>
              <a:gd name="T44" fmla="*/ 539321 w 3315"/>
              <a:gd name="T45" fmla="*/ 322 h 5921"/>
              <a:gd name="T46" fmla="*/ 526771 w 3315"/>
              <a:gd name="T47" fmla="*/ 1609 h 5921"/>
              <a:gd name="T48" fmla="*/ 509395 w 3315"/>
              <a:gd name="T49" fmla="*/ 6113 h 5921"/>
              <a:gd name="T50" fmla="*/ 492340 w 3315"/>
              <a:gd name="T51" fmla="*/ 12869 h 5921"/>
              <a:gd name="T52" fmla="*/ 477216 w 3315"/>
              <a:gd name="T53" fmla="*/ 21878 h 5921"/>
              <a:gd name="T54" fmla="*/ 463700 w 3315"/>
              <a:gd name="T55" fmla="*/ 33139 h 5921"/>
              <a:gd name="T56" fmla="*/ 451794 w 3315"/>
              <a:gd name="T57" fmla="*/ 46330 h 5921"/>
              <a:gd name="T58" fmla="*/ 441819 w 3315"/>
              <a:gd name="T59" fmla="*/ 60808 h 5921"/>
              <a:gd name="T60" fmla="*/ 434096 w 3315"/>
              <a:gd name="T61" fmla="*/ 76573 h 5921"/>
              <a:gd name="T62" fmla="*/ 428625 w 3315"/>
              <a:gd name="T63" fmla="*/ 93303 h 5921"/>
              <a:gd name="T64" fmla="*/ 426051 w 3315"/>
              <a:gd name="T65" fmla="*/ 111321 h 5921"/>
              <a:gd name="T66" fmla="*/ 425729 w 3315"/>
              <a:gd name="T67" fmla="*/ 129660 h 5921"/>
              <a:gd name="T68" fmla="*/ 120993 w 3315"/>
              <a:gd name="T69" fmla="*/ 639933 h 5921"/>
              <a:gd name="T70" fmla="*/ 108765 w 3315"/>
              <a:gd name="T71" fmla="*/ 640577 h 5921"/>
              <a:gd name="T72" fmla="*/ 90745 w 3315"/>
              <a:gd name="T73" fmla="*/ 643472 h 5921"/>
              <a:gd name="T74" fmla="*/ 74012 w 3315"/>
              <a:gd name="T75" fmla="*/ 649264 h 5921"/>
              <a:gd name="T76" fmla="*/ 58244 w 3315"/>
              <a:gd name="T77" fmla="*/ 657307 h 5921"/>
              <a:gd name="T78" fmla="*/ 44085 w 3315"/>
              <a:gd name="T79" fmla="*/ 667603 h 5921"/>
              <a:gd name="T80" fmla="*/ 31535 w 3315"/>
              <a:gd name="T81" fmla="*/ 679507 h 5921"/>
              <a:gd name="T82" fmla="*/ 20916 w 3315"/>
              <a:gd name="T83" fmla="*/ 693341 h 5921"/>
              <a:gd name="T84" fmla="*/ 11906 w 3315"/>
              <a:gd name="T85" fmla="*/ 708141 h 5921"/>
              <a:gd name="T86" fmla="*/ 5470 w 3315"/>
              <a:gd name="T87" fmla="*/ 724872 h 5921"/>
              <a:gd name="T88" fmla="*/ 1609 w 3315"/>
              <a:gd name="T89" fmla="*/ 742245 h 5921"/>
              <a:gd name="T90" fmla="*/ 0 w 3315"/>
              <a:gd name="T91" fmla="*/ 760584 h 5921"/>
              <a:gd name="T92" fmla="*/ 155747 w 3315"/>
              <a:gd name="T93" fmla="*/ 1905000 h 5921"/>
              <a:gd name="T94" fmla="*/ 866260 w 3315"/>
              <a:gd name="T95" fmla="*/ 1631846 h 5921"/>
              <a:gd name="T96" fmla="*/ 1066092 w 3315"/>
              <a:gd name="T97" fmla="*/ 136094 h 5921"/>
              <a:gd name="T98" fmla="*/ 1066736 w 3315"/>
              <a:gd name="T99" fmla="*/ 123547 h 5921"/>
              <a:gd name="T100" fmla="*/ 1065771 w 3315"/>
              <a:gd name="T101" fmla="*/ 105208 h 5921"/>
              <a:gd name="T102" fmla="*/ 1061909 w 3315"/>
              <a:gd name="T103" fmla="*/ 87512 h 5921"/>
              <a:gd name="T104" fmla="*/ 1055795 w 3315"/>
              <a:gd name="T105" fmla="*/ 71104 h 5921"/>
              <a:gd name="T106" fmla="*/ 1047429 w 3315"/>
              <a:gd name="T107" fmla="*/ 55982 h 5921"/>
              <a:gd name="T108" fmla="*/ 1036809 w 3315"/>
              <a:gd name="T109" fmla="*/ 41504 h 5921"/>
              <a:gd name="T110" fmla="*/ 1024260 w 3315"/>
              <a:gd name="T111" fmla="*/ 29600 h 5921"/>
              <a:gd name="T112" fmla="*/ 1010101 w 3315"/>
              <a:gd name="T113" fmla="*/ 18982 h 5921"/>
              <a:gd name="T114" fmla="*/ 994655 w 3315"/>
              <a:gd name="T115" fmla="*/ 10617 h 5921"/>
              <a:gd name="T116" fmla="*/ 977278 w 3315"/>
              <a:gd name="T117" fmla="*/ 4504 h 5921"/>
              <a:gd name="T118" fmla="*/ 959258 w 3315"/>
              <a:gd name="T119" fmla="*/ 643 h 59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315" h="5921">
                <a:moveTo>
                  <a:pt x="2981" y="2"/>
                </a:moveTo>
                <a:lnTo>
                  <a:pt x="2981" y="2"/>
                </a:lnTo>
                <a:lnTo>
                  <a:pt x="2962" y="1"/>
                </a:lnTo>
                <a:lnTo>
                  <a:pt x="2942" y="0"/>
                </a:lnTo>
                <a:lnTo>
                  <a:pt x="2923" y="0"/>
                </a:lnTo>
                <a:lnTo>
                  <a:pt x="2904" y="1"/>
                </a:lnTo>
                <a:lnTo>
                  <a:pt x="2886" y="3"/>
                </a:lnTo>
                <a:lnTo>
                  <a:pt x="2867" y="6"/>
                </a:lnTo>
                <a:lnTo>
                  <a:pt x="2849" y="10"/>
                </a:lnTo>
                <a:lnTo>
                  <a:pt x="2831" y="15"/>
                </a:lnTo>
                <a:lnTo>
                  <a:pt x="2813" y="20"/>
                </a:lnTo>
                <a:lnTo>
                  <a:pt x="2797" y="26"/>
                </a:lnTo>
                <a:lnTo>
                  <a:pt x="2780" y="34"/>
                </a:lnTo>
                <a:lnTo>
                  <a:pt x="2763" y="42"/>
                </a:lnTo>
                <a:lnTo>
                  <a:pt x="2747" y="51"/>
                </a:lnTo>
                <a:lnTo>
                  <a:pt x="2731" y="60"/>
                </a:lnTo>
                <a:lnTo>
                  <a:pt x="2717" y="71"/>
                </a:lnTo>
                <a:lnTo>
                  <a:pt x="2702" y="81"/>
                </a:lnTo>
                <a:lnTo>
                  <a:pt x="2688" y="93"/>
                </a:lnTo>
                <a:lnTo>
                  <a:pt x="2675" y="105"/>
                </a:lnTo>
                <a:lnTo>
                  <a:pt x="2662" y="118"/>
                </a:lnTo>
                <a:lnTo>
                  <a:pt x="2649" y="131"/>
                </a:lnTo>
                <a:lnTo>
                  <a:pt x="2638" y="145"/>
                </a:lnTo>
                <a:lnTo>
                  <a:pt x="2627" y="160"/>
                </a:lnTo>
                <a:lnTo>
                  <a:pt x="2617" y="176"/>
                </a:lnTo>
                <a:lnTo>
                  <a:pt x="2607" y="191"/>
                </a:lnTo>
                <a:lnTo>
                  <a:pt x="2599" y="207"/>
                </a:lnTo>
                <a:lnTo>
                  <a:pt x="2591" y="224"/>
                </a:lnTo>
                <a:lnTo>
                  <a:pt x="2584" y="242"/>
                </a:lnTo>
                <a:lnTo>
                  <a:pt x="2578" y="260"/>
                </a:lnTo>
                <a:lnTo>
                  <a:pt x="2572" y="278"/>
                </a:lnTo>
                <a:lnTo>
                  <a:pt x="2567" y="297"/>
                </a:lnTo>
                <a:lnTo>
                  <a:pt x="2563" y="315"/>
                </a:lnTo>
                <a:lnTo>
                  <a:pt x="2561" y="334"/>
                </a:lnTo>
                <a:lnTo>
                  <a:pt x="2368" y="1986"/>
                </a:lnTo>
                <a:lnTo>
                  <a:pt x="2270" y="1986"/>
                </a:lnTo>
                <a:lnTo>
                  <a:pt x="2077" y="334"/>
                </a:lnTo>
                <a:lnTo>
                  <a:pt x="2073" y="315"/>
                </a:lnTo>
                <a:lnTo>
                  <a:pt x="2070" y="297"/>
                </a:lnTo>
                <a:lnTo>
                  <a:pt x="2066" y="278"/>
                </a:lnTo>
                <a:lnTo>
                  <a:pt x="2060" y="260"/>
                </a:lnTo>
                <a:lnTo>
                  <a:pt x="2053" y="242"/>
                </a:lnTo>
                <a:lnTo>
                  <a:pt x="2046" y="224"/>
                </a:lnTo>
                <a:lnTo>
                  <a:pt x="2039" y="207"/>
                </a:lnTo>
                <a:lnTo>
                  <a:pt x="2030" y="191"/>
                </a:lnTo>
                <a:lnTo>
                  <a:pt x="2021" y="176"/>
                </a:lnTo>
                <a:lnTo>
                  <a:pt x="2010" y="160"/>
                </a:lnTo>
                <a:lnTo>
                  <a:pt x="1999" y="145"/>
                </a:lnTo>
                <a:lnTo>
                  <a:pt x="1987" y="131"/>
                </a:lnTo>
                <a:lnTo>
                  <a:pt x="1976" y="118"/>
                </a:lnTo>
                <a:lnTo>
                  <a:pt x="1963" y="105"/>
                </a:lnTo>
                <a:lnTo>
                  <a:pt x="1949" y="93"/>
                </a:lnTo>
                <a:lnTo>
                  <a:pt x="1936" y="81"/>
                </a:lnTo>
                <a:lnTo>
                  <a:pt x="1921" y="71"/>
                </a:lnTo>
                <a:lnTo>
                  <a:pt x="1906" y="60"/>
                </a:lnTo>
                <a:lnTo>
                  <a:pt x="1890" y="51"/>
                </a:lnTo>
                <a:lnTo>
                  <a:pt x="1875" y="42"/>
                </a:lnTo>
                <a:lnTo>
                  <a:pt x="1858" y="34"/>
                </a:lnTo>
                <a:lnTo>
                  <a:pt x="1841" y="26"/>
                </a:lnTo>
                <a:lnTo>
                  <a:pt x="1824" y="20"/>
                </a:lnTo>
                <a:lnTo>
                  <a:pt x="1806" y="15"/>
                </a:lnTo>
                <a:lnTo>
                  <a:pt x="1789" y="10"/>
                </a:lnTo>
                <a:lnTo>
                  <a:pt x="1771" y="6"/>
                </a:lnTo>
                <a:lnTo>
                  <a:pt x="1752" y="3"/>
                </a:lnTo>
                <a:lnTo>
                  <a:pt x="1734" y="1"/>
                </a:lnTo>
                <a:lnTo>
                  <a:pt x="1715" y="0"/>
                </a:lnTo>
                <a:lnTo>
                  <a:pt x="1695" y="0"/>
                </a:lnTo>
                <a:lnTo>
                  <a:pt x="1676" y="1"/>
                </a:lnTo>
                <a:lnTo>
                  <a:pt x="1657" y="2"/>
                </a:lnTo>
                <a:lnTo>
                  <a:pt x="1637" y="5"/>
                </a:lnTo>
                <a:lnTo>
                  <a:pt x="1618" y="9"/>
                </a:lnTo>
                <a:lnTo>
                  <a:pt x="1600" y="14"/>
                </a:lnTo>
                <a:lnTo>
                  <a:pt x="1583" y="19"/>
                </a:lnTo>
                <a:lnTo>
                  <a:pt x="1565" y="25"/>
                </a:lnTo>
                <a:lnTo>
                  <a:pt x="1547" y="33"/>
                </a:lnTo>
                <a:lnTo>
                  <a:pt x="1530" y="40"/>
                </a:lnTo>
                <a:lnTo>
                  <a:pt x="1514" y="50"/>
                </a:lnTo>
                <a:lnTo>
                  <a:pt x="1498" y="59"/>
                </a:lnTo>
                <a:lnTo>
                  <a:pt x="1483" y="68"/>
                </a:lnTo>
                <a:lnTo>
                  <a:pt x="1468" y="80"/>
                </a:lnTo>
                <a:lnTo>
                  <a:pt x="1454" y="92"/>
                </a:lnTo>
                <a:lnTo>
                  <a:pt x="1441" y="103"/>
                </a:lnTo>
                <a:lnTo>
                  <a:pt x="1428" y="117"/>
                </a:lnTo>
                <a:lnTo>
                  <a:pt x="1415" y="129"/>
                </a:lnTo>
                <a:lnTo>
                  <a:pt x="1404" y="144"/>
                </a:lnTo>
                <a:lnTo>
                  <a:pt x="1393" y="158"/>
                </a:lnTo>
                <a:lnTo>
                  <a:pt x="1383" y="174"/>
                </a:lnTo>
                <a:lnTo>
                  <a:pt x="1373" y="189"/>
                </a:lnTo>
                <a:lnTo>
                  <a:pt x="1365" y="205"/>
                </a:lnTo>
                <a:lnTo>
                  <a:pt x="1356" y="221"/>
                </a:lnTo>
                <a:lnTo>
                  <a:pt x="1349" y="238"/>
                </a:lnTo>
                <a:lnTo>
                  <a:pt x="1343" y="256"/>
                </a:lnTo>
                <a:lnTo>
                  <a:pt x="1338" y="272"/>
                </a:lnTo>
                <a:lnTo>
                  <a:pt x="1332" y="290"/>
                </a:lnTo>
                <a:lnTo>
                  <a:pt x="1329" y="309"/>
                </a:lnTo>
                <a:lnTo>
                  <a:pt x="1326" y="327"/>
                </a:lnTo>
                <a:lnTo>
                  <a:pt x="1324" y="346"/>
                </a:lnTo>
                <a:lnTo>
                  <a:pt x="1323" y="365"/>
                </a:lnTo>
                <a:lnTo>
                  <a:pt x="1323" y="384"/>
                </a:lnTo>
                <a:lnTo>
                  <a:pt x="1323" y="403"/>
                </a:lnTo>
                <a:lnTo>
                  <a:pt x="1325" y="423"/>
                </a:lnTo>
                <a:lnTo>
                  <a:pt x="1508" y="1987"/>
                </a:lnTo>
                <a:lnTo>
                  <a:pt x="376" y="1989"/>
                </a:lnTo>
                <a:lnTo>
                  <a:pt x="357" y="1990"/>
                </a:lnTo>
                <a:lnTo>
                  <a:pt x="338" y="1991"/>
                </a:lnTo>
                <a:lnTo>
                  <a:pt x="319" y="1993"/>
                </a:lnTo>
                <a:lnTo>
                  <a:pt x="300" y="1996"/>
                </a:lnTo>
                <a:lnTo>
                  <a:pt x="282" y="2000"/>
                </a:lnTo>
                <a:lnTo>
                  <a:pt x="264" y="2006"/>
                </a:lnTo>
                <a:lnTo>
                  <a:pt x="246" y="2012"/>
                </a:lnTo>
                <a:lnTo>
                  <a:pt x="230" y="2018"/>
                </a:lnTo>
                <a:lnTo>
                  <a:pt x="213" y="2025"/>
                </a:lnTo>
                <a:lnTo>
                  <a:pt x="197" y="2034"/>
                </a:lnTo>
                <a:lnTo>
                  <a:pt x="181" y="2043"/>
                </a:lnTo>
                <a:lnTo>
                  <a:pt x="165" y="2053"/>
                </a:lnTo>
                <a:lnTo>
                  <a:pt x="151" y="2063"/>
                </a:lnTo>
                <a:lnTo>
                  <a:pt x="137" y="2075"/>
                </a:lnTo>
                <a:lnTo>
                  <a:pt x="123" y="2086"/>
                </a:lnTo>
                <a:lnTo>
                  <a:pt x="111" y="2099"/>
                </a:lnTo>
                <a:lnTo>
                  <a:pt x="98" y="2112"/>
                </a:lnTo>
                <a:lnTo>
                  <a:pt x="86" y="2125"/>
                </a:lnTo>
                <a:lnTo>
                  <a:pt x="75" y="2140"/>
                </a:lnTo>
                <a:lnTo>
                  <a:pt x="65" y="2155"/>
                </a:lnTo>
                <a:lnTo>
                  <a:pt x="55" y="2169"/>
                </a:lnTo>
                <a:lnTo>
                  <a:pt x="46" y="2185"/>
                </a:lnTo>
                <a:lnTo>
                  <a:pt x="37" y="2201"/>
                </a:lnTo>
                <a:lnTo>
                  <a:pt x="30" y="2218"/>
                </a:lnTo>
                <a:lnTo>
                  <a:pt x="24" y="2235"/>
                </a:lnTo>
                <a:lnTo>
                  <a:pt x="17" y="2253"/>
                </a:lnTo>
                <a:lnTo>
                  <a:pt x="12" y="2270"/>
                </a:lnTo>
                <a:lnTo>
                  <a:pt x="8" y="2288"/>
                </a:lnTo>
                <a:lnTo>
                  <a:pt x="5" y="2307"/>
                </a:lnTo>
                <a:lnTo>
                  <a:pt x="3" y="2326"/>
                </a:lnTo>
                <a:lnTo>
                  <a:pt x="0" y="2345"/>
                </a:lnTo>
                <a:lnTo>
                  <a:pt x="0" y="2364"/>
                </a:lnTo>
                <a:lnTo>
                  <a:pt x="0" y="4596"/>
                </a:lnTo>
                <a:lnTo>
                  <a:pt x="484" y="5072"/>
                </a:lnTo>
                <a:lnTo>
                  <a:pt x="484" y="5921"/>
                </a:lnTo>
                <a:lnTo>
                  <a:pt x="2690" y="5921"/>
                </a:lnTo>
                <a:lnTo>
                  <a:pt x="2690" y="5072"/>
                </a:lnTo>
                <a:lnTo>
                  <a:pt x="2692" y="5072"/>
                </a:lnTo>
                <a:lnTo>
                  <a:pt x="3130" y="3574"/>
                </a:lnTo>
                <a:lnTo>
                  <a:pt x="3130" y="1983"/>
                </a:lnTo>
                <a:lnTo>
                  <a:pt x="3313" y="423"/>
                </a:lnTo>
                <a:lnTo>
                  <a:pt x="3315" y="403"/>
                </a:lnTo>
                <a:lnTo>
                  <a:pt x="3315" y="384"/>
                </a:lnTo>
                <a:lnTo>
                  <a:pt x="3315" y="365"/>
                </a:lnTo>
                <a:lnTo>
                  <a:pt x="3314" y="346"/>
                </a:lnTo>
                <a:lnTo>
                  <a:pt x="3312" y="327"/>
                </a:lnTo>
                <a:lnTo>
                  <a:pt x="3309" y="309"/>
                </a:lnTo>
                <a:lnTo>
                  <a:pt x="3304" y="290"/>
                </a:lnTo>
                <a:lnTo>
                  <a:pt x="3300" y="272"/>
                </a:lnTo>
                <a:lnTo>
                  <a:pt x="3295" y="256"/>
                </a:lnTo>
                <a:lnTo>
                  <a:pt x="3289" y="238"/>
                </a:lnTo>
                <a:lnTo>
                  <a:pt x="3281" y="221"/>
                </a:lnTo>
                <a:lnTo>
                  <a:pt x="3273" y="205"/>
                </a:lnTo>
                <a:lnTo>
                  <a:pt x="3264" y="189"/>
                </a:lnTo>
                <a:lnTo>
                  <a:pt x="3255" y="174"/>
                </a:lnTo>
                <a:lnTo>
                  <a:pt x="3244" y="158"/>
                </a:lnTo>
                <a:lnTo>
                  <a:pt x="3234" y="144"/>
                </a:lnTo>
                <a:lnTo>
                  <a:pt x="3222" y="129"/>
                </a:lnTo>
                <a:lnTo>
                  <a:pt x="3210" y="117"/>
                </a:lnTo>
                <a:lnTo>
                  <a:pt x="3197" y="103"/>
                </a:lnTo>
                <a:lnTo>
                  <a:pt x="3183" y="92"/>
                </a:lnTo>
                <a:lnTo>
                  <a:pt x="3170" y="80"/>
                </a:lnTo>
                <a:lnTo>
                  <a:pt x="3155" y="68"/>
                </a:lnTo>
                <a:lnTo>
                  <a:pt x="3139" y="59"/>
                </a:lnTo>
                <a:lnTo>
                  <a:pt x="3124" y="50"/>
                </a:lnTo>
                <a:lnTo>
                  <a:pt x="3108" y="40"/>
                </a:lnTo>
                <a:lnTo>
                  <a:pt x="3091" y="33"/>
                </a:lnTo>
                <a:lnTo>
                  <a:pt x="3073" y="25"/>
                </a:lnTo>
                <a:lnTo>
                  <a:pt x="3055" y="19"/>
                </a:lnTo>
                <a:lnTo>
                  <a:pt x="3037" y="14"/>
                </a:lnTo>
                <a:lnTo>
                  <a:pt x="3019" y="9"/>
                </a:lnTo>
                <a:lnTo>
                  <a:pt x="3001" y="5"/>
                </a:lnTo>
                <a:lnTo>
                  <a:pt x="2981" y="2"/>
                </a:lnTo>
                <a:close/>
              </a:path>
            </a:pathLst>
          </a:custGeom>
          <a:noFill/>
          <a:ln w="53975">
            <a:solidFill>
              <a:schemeClr val="bg1"/>
            </a:solidFill>
          </a:ln>
        </p:spPr>
        <p:txBody>
          <a:bodyPr anchor="ctr" rIns="180000" tIns="360000">
            <a:scene3d>
              <a:camera prst="orthographicFront"/>
              <a:lightRig dir="t" rig="threePt"/>
            </a:scene3d>
            <a:sp3d>
              <a:contourClr>
                <a:srgbClr val="FFFFFF"/>
              </a:contourClr>
            </a:sp3d>
          </a:bodyPr>
          <a:lstStyle>
            <a:defPPr>
              <a:defRPr lang="zh-CN"/>
            </a:defPPr>
            <a:lvl1pPr algn="l" eaLnBrk="0" fontAlgn="base" hangingPunct="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algn="l" eaLnBrk="0" fontAlgn="base" hangingPunct="0" marL="4572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algn="l" eaLnBrk="0" fontAlgn="base" hangingPunct="0" marL="9144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algn="l" eaLnBrk="0" fontAlgn="base" hangingPunct="0" marL="13716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algn="l" eaLnBrk="0" fontAlgn="base" hangingPunct="0" marL="1828800" rtl="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algn="l" defTabSz="914400" eaLnBrk="1" hangingPunct="1" latinLnBrk="0" marL="2286000" rtl="0">
              <a:defRPr kern="1200">
                <a:solidFill>
                  <a:schemeClr val="tx1"/>
                </a:solidFill>
                <a:latin typeface="Calibri" panose="020F0502020204030204" pitchFamily="34" charset="0"/>
                <a:ea typeface="宋体" panose="02010600030101010101" pitchFamily="2" charset="-122"/>
                <a:cs typeface="+mn-cs"/>
              </a:defRPr>
            </a:lvl6pPr>
            <a:lvl7pPr algn="l" defTabSz="914400" eaLnBrk="1" hangingPunct="1" latinLnBrk="0" marL="2743200" rtl="0">
              <a:defRPr kern="1200">
                <a:solidFill>
                  <a:schemeClr val="tx1"/>
                </a:solidFill>
                <a:latin typeface="Calibri" panose="020F0502020204030204" pitchFamily="34" charset="0"/>
                <a:ea typeface="宋体" panose="02010600030101010101" pitchFamily="2" charset="-122"/>
                <a:cs typeface="+mn-cs"/>
              </a:defRPr>
            </a:lvl7pPr>
            <a:lvl8pPr algn="l" defTabSz="914400" eaLnBrk="1" hangingPunct="1" latinLnBrk="0" marL="3200400" rtl="0">
              <a:defRPr kern="1200">
                <a:solidFill>
                  <a:schemeClr val="tx1"/>
                </a:solidFill>
                <a:latin typeface="Calibri" panose="020F0502020204030204" pitchFamily="34" charset="0"/>
                <a:ea typeface="宋体" panose="02010600030101010101" pitchFamily="2" charset="-122"/>
                <a:cs typeface="+mn-cs"/>
              </a:defRPr>
            </a:lvl8pPr>
            <a:lvl9pPr algn="l" defTabSz="914400" eaLnBrk="1" hangingPunct="1" latinLnBrk="0" marL="3657600" rtl="0">
              <a:defRPr kern="1200">
                <a:solidFill>
                  <a:schemeClr val="tx1"/>
                </a:solidFill>
                <a:latin typeface="Calibri" panose="020F0502020204030204" pitchFamily="34" charset="0"/>
                <a:ea typeface="宋体" panose="02010600030101010101" pitchFamily="2" charset="-122"/>
                <a:cs typeface="+mn-cs"/>
              </a:defRPr>
            </a:lvl9pPr>
          </a:lstStyle>
          <a:p>
            <a:pPr algn="ctr"/>
            <a:endParaRPr altLang="en-US" dirty="0" lang="zh-CN">
              <a:solidFill>
                <a:srgbClr val="FFFFFF"/>
              </a:solidFill>
            </a:endParaRPr>
          </a:p>
        </p:txBody>
      </p:sp>
      <p:sp>
        <p:nvSpPr>
          <p:cNvPr id="1048835" name="矩形 24"/>
          <p:cNvSpPr/>
          <p:nvPr/>
        </p:nvSpPr>
        <p:spPr>
          <a:xfrm>
            <a:off x="9338187" y="5102419"/>
            <a:ext cx="1620957" cy="52322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rPr>
              <a:t>添加文字</a:t>
            </a:r>
            <a:endPar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48836"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837" name="椭圆 1"/>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pic>
        <p:nvPicPr>
          <p:cNvPr id="2097185"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1048838"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839"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pic>
        <p:nvPicPr>
          <p:cNvPr id="2097186" name="图片 5"/>
          <p:cNvPicPr>
            <a:picLocks noChangeAspect="1"/>
          </p:cNvPicPr>
          <p:nvPr/>
        </p:nvPicPr>
        <p:blipFill>
          <a:blip xmlns:r="http://schemas.openxmlformats.org/officeDocument/2006/relationships" r:embed="rId2"/>
          <a:stretch>
            <a:fillRect/>
          </a:stretch>
        </p:blipFill>
        <p:spPr>
          <a:xfrm>
            <a:off x="0" y="1417320"/>
            <a:ext cx="7622540" cy="4057015"/>
          </a:xfrm>
          <a:prstGeom prst="rect"/>
        </p:spPr>
      </p:pic>
      <p:sp>
        <p:nvSpPr>
          <p:cNvPr id="1048840" name="文本框 6"/>
          <p:cNvSpPr txBox="1"/>
          <p:nvPr/>
        </p:nvSpPr>
        <p:spPr>
          <a:xfrm>
            <a:off x="750570" y="1171575"/>
            <a:ext cx="3710305" cy="368300"/>
          </a:xfrm>
          <a:prstGeom prst="rect"/>
          <a:noFill/>
        </p:spPr>
        <p:txBody>
          <a:bodyPr rtlCol="0" wrap="square">
            <a:spAutoFit/>
          </a:bodyPr>
          <a:p>
            <a:r>
              <a:rPr altLang="en-US" lang="zh-CN"/>
              <a:t>周期三角脉冲</a:t>
            </a:r>
            <a:r>
              <a:rPr altLang="en-US" lang="zh-CN"/>
              <a:t>信号</a:t>
            </a:r>
            <a:endParaRPr altLang="en-US" lang="zh-CN"/>
          </a:p>
        </p:txBody>
      </p:sp>
      <p:sp>
        <p:nvSpPr>
          <p:cNvPr id="1048841" name="文本框 13"/>
          <p:cNvSpPr txBox="1"/>
          <p:nvPr/>
        </p:nvSpPr>
        <p:spPr>
          <a:xfrm>
            <a:off x="466090" y="5883275"/>
            <a:ext cx="8273415" cy="645160"/>
          </a:xfrm>
          <a:prstGeom prst="rect"/>
          <a:noFill/>
        </p:spPr>
        <p:txBody>
          <a:bodyPr rtlCol="0" wrap="square">
            <a:spAutoFit/>
          </a:bodyPr>
          <a:p>
            <a:r>
              <a:rPr altLang="en-US" lang="zh-CN"/>
              <a:t>由三角函数的正交完备性可得，将周期信号转换为三角函数进行后续</a:t>
            </a:r>
            <a:r>
              <a:rPr altLang="en-US" lang="zh-CN"/>
              <a:t>的计算是十分方便</a:t>
            </a:r>
            <a:r>
              <a:rPr altLang="en-US" lang="zh-CN"/>
              <a:t>的。</a:t>
            </a: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16" name="文本框 43"/>
          <p:cNvSpPr txBox="1"/>
          <p:nvPr/>
        </p:nvSpPr>
        <p:spPr>
          <a:xfrm>
            <a:off x="7437119" y="947994"/>
            <a:ext cx="2731647" cy="2103120"/>
          </a:xfrm>
          <a:prstGeom prst="rect"/>
          <a:noFill/>
        </p:spPr>
        <p:txBody>
          <a:bodyPr rtlCol="0" wrap="square">
            <a:spAutoFit/>
          </a:bodyPr>
          <a:p>
            <a:pPr algn="dist" defTabSz="914400" eaLnBrk="1" fontAlgn="auto" hangingPunct="1" indent="0" latinLnBrk="0" lvl="0" marL="0" marR="0" rtl="0">
              <a:lnSpc>
                <a:spcPct val="90000"/>
              </a:lnSpc>
              <a:spcBef>
                <a:spcPts val="1000"/>
              </a:spcBef>
              <a:spcAft>
                <a:spcPts val="0"/>
              </a:spcAft>
              <a:buClrTx/>
              <a:buSzTx/>
              <a:buFontTx/>
              <a:buNone/>
            </a:pPr>
            <a:r>
              <a:rPr altLang="zh-CN" baseline="0" b="1" cap="none" dirty="0" sz="15000" i="1" kern="1200" kumimoji="0" lang="en-US"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02</a:t>
            </a:r>
            <a:endParaRPr altLang="en-US" baseline="0" b="1" cap="none" dirty="0" sz="15000" i="1" kern="1200" kumimoji="0" lang="zh-CN"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1048617" name="矩形 53"/>
          <p:cNvSpPr/>
          <p:nvPr/>
        </p:nvSpPr>
        <p:spPr>
          <a:xfrm>
            <a:off x="5266055" y="3707130"/>
            <a:ext cx="6306185" cy="755650"/>
          </a:xfrm>
          <a:prstGeom prst="rect"/>
        </p:spPr>
        <p:txBody>
          <a:bodyPr wrap="square">
            <a:spAutoFit/>
          </a:bodyPr>
          <a:p>
            <a:pPr algn="dist" defTabSz="914400" eaLnBrk="1" fontAlgn="auto" hangingPunct="1" indent="0" latinLnBrk="0" lvl="0" marL="0" marR="0" rtl="0">
              <a:lnSpc>
                <a:spcPct val="90000"/>
              </a:lnSpc>
              <a:spcBef>
                <a:spcPts val="1000"/>
              </a:spcBef>
              <a:spcAft>
                <a:spcPts val="0"/>
              </a:spcAft>
              <a:buClrTx/>
              <a:buSzTx/>
              <a:buFontTx/>
              <a:buNone/>
            </a:pPr>
            <a:r>
              <a:rPr altLang="en-US" baseline="0" b="1" cap="none" dirty="0" sz="4800" kern="1200" kumimoji="0" lang="zh-CN" noProof="0" normalizeH="0" spc="0" strike="noStrike" u="none">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截断信号的长度要求</a:t>
            </a:r>
          </a:p>
        </p:txBody>
      </p:sp>
      <p:cxnSp>
        <p:nvCxnSpPr>
          <p:cNvPr id="3145731" name="直接箭头连接符 55"/>
          <p:cNvCxnSpPr>
            <a:cxnSpLocks/>
          </p:cNvCxnSpPr>
          <p:nvPr/>
        </p:nvCxnSpPr>
        <p:spPr>
          <a:xfrm>
            <a:off x="5266000" y="4547445"/>
            <a:ext cx="5969051" cy="0"/>
          </a:xfrm>
          <a:prstGeom prst="straightConnector1"/>
          <a:ln>
            <a:tailEnd type="none"/>
          </a:ln>
        </p:spPr>
        <p:style>
          <a:lnRef idx="1">
            <a:schemeClr val="accent1"/>
          </a:lnRef>
          <a:fillRef idx="0">
            <a:schemeClr val="accent1"/>
          </a:fillRef>
          <a:effectRef idx="0">
            <a:schemeClr val="accent1"/>
          </a:effectRef>
          <a:fontRef idx="minor">
            <a:schemeClr val="tx1"/>
          </a:fontRef>
        </p:style>
      </p:cxnSp>
      <p:sp>
        <p:nvSpPr>
          <p:cNvPr id="1048618" name="矩形 1"/>
          <p:cNvSpPr/>
          <p:nvPr/>
        </p:nvSpPr>
        <p:spPr>
          <a:xfrm>
            <a:off x="5266000" y="4864219"/>
            <a:ext cx="1529079" cy="396241"/>
          </a:xfrm>
          <a:prstGeom prst="rect"/>
        </p:spPr>
        <p:txBody>
          <a:bodyPr wrap="none">
            <a:spAutoFit/>
          </a:bodyPr>
          <a:p>
            <a:pPr indent="-179705" marL="179705">
              <a:spcBef>
                <a:spcPct val="20000"/>
              </a:spcBef>
              <a:buFont typeface="Arial" panose="020B0604020202020204" pitchFamily="34" charset="0"/>
              <a:buChar char="•"/>
            </a:pPr>
            <a:r>
              <a:rPr altLang="en-US" dirty="0" sz="2000" kern="0" lang="zh-CN">
                <a:solidFill>
                  <a:prstClr val="black">
                    <a:lumMod val="95000"/>
                    <a:lumOff val="5000"/>
                  </a:prstClr>
                </a:solidFill>
                <a:latin typeface="微软雅黑" panose="020B0503020204020204" pitchFamily="34" charset="-122"/>
                <a:ea typeface="微软雅黑" panose="020B0503020204020204" pitchFamily="34" charset="-122"/>
              </a:rPr>
              <a:t>频谱搬移</a:t>
            </a:r>
          </a:p>
        </p:txBody>
      </p:sp>
      <p:sp>
        <p:nvSpPr>
          <p:cNvPr id="1048619" name="矩形 6"/>
          <p:cNvSpPr/>
          <p:nvPr/>
        </p:nvSpPr>
        <p:spPr>
          <a:xfrm>
            <a:off x="7376040" y="4864219"/>
            <a:ext cx="1529079" cy="396241"/>
          </a:xfrm>
          <a:prstGeom prst="rect"/>
        </p:spPr>
        <p:txBody>
          <a:bodyPr wrap="none">
            <a:spAutoFit/>
          </a:bodyPr>
          <a:p>
            <a:pPr indent="-179705" marL="179705">
              <a:spcBef>
                <a:spcPct val="20000"/>
              </a:spcBef>
              <a:buFont typeface="Arial" panose="020B0604020202020204" pitchFamily="34" charset="0"/>
              <a:buChar char="•"/>
            </a:pPr>
            <a:r>
              <a:rPr altLang="en-US" dirty="0" sz="2000" kern="0" lang="zh-CN">
                <a:solidFill>
                  <a:prstClr val="black">
                    <a:lumMod val="95000"/>
                    <a:lumOff val="5000"/>
                  </a:prstClr>
                </a:solidFill>
                <a:latin typeface="微软雅黑" panose="020B0503020204020204" pitchFamily="34" charset="-122"/>
                <a:ea typeface="微软雅黑" panose="020B0503020204020204" pitchFamily="34" charset="-122"/>
              </a:rPr>
              <a:t>时域卷积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2" name="矩形: 圆角 366"/>
          <p:cNvSpPr/>
          <p:nvPr/>
        </p:nvSpPr>
        <p:spPr>
          <a:xfrm>
            <a:off x="452120" y="1569720"/>
            <a:ext cx="2595245" cy="551180"/>
          </a:xfrm>
          <a:prstGeom prst="roundRect"/>
          <a:solidFill>
            <a:srgbClr val="00539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r>
              <a:rPr altLang="en-US" baseline="0" b="1" cap="none" dirty="0" sz="2000" i="0" kern="1200" kumimoji="0" lang="zh-CN" noProof="0" normalizeH="0" spc="0" strike="noStrike" u="none">
                <a:ln>
                  <a:noFill/>
                </a:ln>
                <a:solidFill>
                  <a:prstClr val="white"/>
                </a:solidFill>
                <a:effectLst/>
                <a:uLnTx/>
                <a:uFillTx/>
                <a:latin typeface="微软雅黑" panose="020B0503020204020204" pitchFamily="34" charset="-122"/>
                <a:ea typeface="微软雅黑" panose="020B0503020204020204" pitchFamily="34" charset="-122"/>
                <a:cs typeface="+mn-cs"/>
              </a:rPr>
              <a:t>什么是截断</a:t>
            </a:r>
          </a:p>
        </p:txBody>
      </p:sp>
      <p:sp>
        <p:nvSpPr>
          <p:cNvPr id="1048633" name="矩形: 圆角 367"/>
          <p:cNvSpPr/>
          <p:nvPr/>
        </p:nvSpPr>
        <p:spPr>
          <a:xfrm>
            <a:off x="6581140" y="1569720"/>
            <a:ext cx="5271135" cy="551180"/>
          </a:xfrm>
          <a:prstGeom prst="roundRect"/>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r>
              <a:rPr altLang="en-US" baseline="0" b="1" cap="none" dirty="0" sz="2000" i="0" kern="1200" kumimoji="0" lang="zh-CN" noProof="0" normalizeH="0" spc="0" strike="noStrike" u="none">
                <a:ln>
                  <a:noFill/>
                </a:ln>
                <a:solidFill>
                  <a:prstClr val="white"/>
                </a:solidFill>
                <a:effectLst/>
                <a:uLnTx/>
                <a:uFillTx/>
                <a:latin typeface="微软雅黑" panose="020B0503020204020204" pitchFamily="34" charset="-122"/>
                <a:ea typeface="微软雅黑" panose="020B0503020204020204" pitchFamily="34" charset="-122"/>
                <a:cs typeface="+mn-cs"/>
              </a:rPr>
              <a:t>直观图示</a:t>
            </a:r>
          </a:p>
        </p:txBody>
      </p:sp>
      <p:sp>
        <p:nvSpPr>
          <p:cNvPr id="1048634" name="矩形: 圆角 368"/>
          <p:cNvSpPr/>
          <p:nvPr/>
        </p:nvSpPr>
        <p:spPr>
          <a:xfrm>
            <a:off x="3188335" y="1569720"/>
            <a:ext cx="3245485" cy="551180"/>
          </a:xfrm>
          <a:prstGeom prst="roundRect"/>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r>
              <a:rPr altLang="en-US" b="1" dirty="0" sz="2000" lang="zh-CN">
                <a:solidFill>
                  <a:prstClr val="white"/>
                </a:solidFill>
                <a:latin typeface="微软雅黑" panose="020B0503020204020204" pitchFamily="34" charset="-122"/>
                <a:ea typeface="微软雅黑" panose="020B0503020204020204" pitchFamily="34" charset="-122"/>
              </a:rPr>
              <a:t>截断后的频谱</a:t>
            </a:r>
          </a:p>
        </p:txBody>
      </p:sp>
      <p:grpSp>
        <p:nvGrpSpPr>
          <p:cNvPr id="55" name="组合 2"/>
          <p:cNvGrpSpPr/>
          <p:nvPr/>
        </p:nvGrpSpPr>
        <p:grpSpPr>
          <a:xfrm>
            <a:off x="3118164" y="1491205"/>
            <a:ext cx="3385926" cy="4265966"/>
            <a:chOff x="2759389" y="1332363"/>
            <a:chExt cx="3385926" cy="5158007"/>
          </a:xfrm>
        </p:grpSpPr>
        <p:cxnSp>
          <p:nvCxnSpPr>
            <p:cNvPr id="3145732" name="直接连接符 362"/>
            <p:cNvCxnSpPr>
              <a:cxnSpLocks/>
            </p:cNvCxnSpPr>
            <p:nvPr/>
          </p:nvCxnSpPr>
          <p:spPr>
            <a:xfrm>
              <a:off x="6145315" y="1332900"/>
              <a:ext cx="0" cy="5157470"/>
            </a:xfrm>
            <a:prstGeom prst="line"/>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5733" name="直接连接符 364"/>
            <p:cNvCxnSpPr>
              <a:cxnSpLocks/>
            </p:cNvCxnSpPr>
            <p:nvPr/>
          </p:nvCxnSpPr>
          <p:spPr>
            <a:xfrm>
              <a:off x="2759389" y="1332363"/>
              <a:ext cx="0" cy="5157470"/>
            </a:xfrm>
            <a:prstGeom prst="line"/>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48635" name="矩形 14"/>
          <p:cNvSpPr/>
          <p:nvPr/>
        </p:nvSpPr>
        <p:spPr>
          <a:xfrm>
            <a:off x="401320" y="2345690"/>
            <a:ext cx="2595880" cy="3001519"/>
          </a:xfrm>
          <a:prstGeom prst="rect"/>
        </p:spPr>
        <p:txBody>
          <a:bodyPr wrap="square">
            <a:spAutoFit/>
          </a:bodyPr>
          <a:p>
            <a:pPr indent="-179705" marL="179705">
              <a:lnSpc>
                <a:spcPct val="150000"/>
              </a:lnSpc>
              <a:spcBef>
                <a:spcPct val="20000"/>
              </a:spcBef>
              <a:buFont typeface="Arial" panose="020B0604020202020204" pitchFamily="34" charset="0"/>
              <a:buChar char="•"/>
            </a:pPr>
            <a:r>
              <a:rPr altLang="en-US" dirty="0" kern="0" lang="zh-CN">
                <a:solidFill>
                  <a:prstClr val="black">
                    <a:lumMod val="95000"/>
                    <a:lumOff val="5000"/>
                  </a:prstClr>
                </a:solidFill>
                <a:latin typeface="微软雅黑" panose="020B0503020204020204" pitchFamily="34" charset="-122"/>
                <a:ea typeface="微软雅黑" panose="020B0503020204020204" pitchFamily="34" charset="-122"/>
              </a:rPr>
              <a:t>截断可以看成一段连续信号和一个门函数相乘的结果。</a:t>
            </a:r>
          </a:p>
          <a:p>
            <a:pPr indent="-179705" marL="179705">
              <a:lnSpc>
                <a:spcPct val="150000"/>
              </a:lnSpc>
              <a:spcBef>
                <a:spcPct val="20000"/>
              </a:spcBef>
              <a:buFont typeface="Arial" panose="020B0604020202020204" pitchFamily="34" charset="0"/>
              <a:buChar char="•"/>
            </a:pPr>
            <a:r>
              <a:rPr altLang="en-US" dirty="0" kern="0" lang="zh-CN">
                <a:solidFill>
                  <a:prstClr val="black">
                    <a:lumMod val="95000"/>
                    <a:lumOff val="5000"/>
                  </a:prstClr>
                </a:solidFill>
                <a:latin typeface="微软雅黑" panose="020B0503020204020204" pitchFamily="34" charset="-122"/>
                <a:ea typeface="微软雅黑" panose="020B0503020204020204" pitchFamily="34" charset="-122"/>
              </a:rPr>
              <a:t>时域上看，仅能看到波形的变化，我们选择从频域角度看。</a:t>
            </a:r>
          </a:p>
          <a:p>
            <a:pPr indent="0">
              <a:lnSpc>
                <a:spcPct val="150000"/>
              </a:lnSpc>
              <a:spcBef>
                <a:spcPct val="20000"/>
              </a:spcBef>
              <a:buFont typeface="Arial" panose="020B0604020202020204" pitchFamily="34" charset="0"/>
              <a:buNone/>
            </a:pPr>
            <a:endParaRPr altLang="en-US" dirty="0" kern="0" lang="zh-CN">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048636" name="矩形 15"/>
          <p:cNvSpPr>
            <a:spLocks noChangeAspect="1" noMove="1" noResize="1" noRot="1" noAdjustHandles="1" noEditPoints="1" noChangeArrowheads="1" noChangeShapeType="1" noTextEdit="1"/>
          </p:cNvSpPr>
          <p:nvPr/>
        </p:nvSpPr>
        <p:spPr>
          <a:xfrm>
            <a:off x="3187700" y="2345690"/>
            <a:ext cx="3240405" cy="3534410"/>
          </a:xfrm>
          <a:prstGeom prst="rect"/>
          <a:blipFill rotWithShape="1">
            <a:blip xmlns:r="http://schemas.openxmlformats.org/officeDocument/2006/relationships" r:embed="rId1"/>
            <a:stretch>
              <a:fillRect r="-78"/>
            </a:stretch>
          </a:blipFill>
        </p:spPr>
        <p:txBody>
          <a:bodyPr/>
          <a:p>
            <a:r>
              <a:rPr altLang="en-US" lang="zh-CN">
                <a:noFill/>
              </a:rPr>
              <a:t> </a:t>
            </a:r>
          </a:p>
        </p:txBody>
      </p:sp>
      <p:sp>
        <p:nvSpPr>
          <p:cNvPr id="1048637" name="矩形 21"/>
          <p:cNvSpPr/>
          <p:nvPr/>
        </p:nvSpPr>
        <p:spPr>
          <a:xfrm>
            <a:off x="1152000" y="288000"/>
            <a:ext cx="608711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1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正弦信号的截断及频谱搬移</a:t>
            </a:r>
          </a:p>
        </p:txBody>
      </p:sp>
      <p:pic>
        <p:nvPicPr>
          <p:cNvPr id="2097158" name="图片 1" descr="微信图片_20221007163332"/>
          <p:cNvPicPr>
            <a:picLocks noChangeAspect="1"/>
          </p:cNvPicPr>
          <p:nvPr/>
        </p:nvPicPr>
        <p:blipFill>
          <a:blip xmlns:r="http://schemas.openxmlformats.org/officeDocument/2006/relationships" r:embed="rId2"/>
          <a:stretch>
            <a:fillRect/>
          </a:stretch>
        </p:blipFill>
        <p:spPr>
          <a:xfrm>
            <a:off x="6618605" y="2447290"/>
            <a:ext cx="5227320" cy="3443605"/>
          </a:xfrm>
          <a:prstGeom prst="rect"/>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grpSp>
        <p:nvGrpSpPr>
          <p:cNvPr id="79" name="组合 19"/>
          <p:cNvGrpSpPr/>
          <p:nvPr/>
        </p:nvGrpSpPr>
        <p:grpSpPr>
          <a:xfrm>
            <a:off x="4259996" y="1416666"/>
            <a:ext cx="3384851" cy="5060333"/>
            <a:chOff x="4539205" y="1967696"/>
            <a:chExt cx="3113589" cy="4654798"/>
          </a:xfrm>
        </p:grpSpPr>
        <p:sp>
          <p:nvSpPr>
            <p:cNvPr id="1048724" name="矩形: 圆角 21"/>
            <p:cNvSpPr/>
            <p:nvPr/>
          </p:nvSpPr>
          <p:spPr>
            <a:xfrm>
              <a:off x="4539205" y="2459620"/>
              <a:ext cx="3113589" cy="4162874"/>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5" name="椭圆 22"/>
            <p:cNvSpPr/>
            <p:nvPr/>
          </p:nvSpPr>
          <p:spPr>
            <a:xfrm>
              <a:off x="5604076" y="1967696"/>
              <a:ext cx="983848" cy="983848"/>
            </a:xfrm>
            <a:prstGeom prst="ellipse"/>
            <a:solidFill>
              <a:srgbClr val="039AC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80" name="组合 12"/>
          <p:cNvGrpSpPr/>
          <p:nvPr/>
        </p:nvGrpSpPr>
        <p:grpSpPr>
          <a:xfrm>
            <a:off x="694482" y="1416666"/>
            <a:ext cx="3384851" cy="5060334"/>
            <a:chOff x="4539205" y="1967696"/>
            <a:chExt cx="3113589" cy="4654799"/>
          </a:xfrm>
        </p:grpSpPr>
        <p:sp>
          <p:nvSpPr>
            <p:cNvPr id="1048726" name="矩形: 圆角 14"/>
            <p:cNvSpPr/>
            <p:nvPr/>
          </p:nvSpPr>
          <p:spPr>
            <a:xfrm>
              <a:off x="4539205" y="2459620"/>
              <a:ext cx="3113589" cy="4162875"/>
            </a:xfrm>
            <a:prstGeom prst="roundRect">
              <a:avLst>
                <a:gd name="adj" fmla="val 439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727" name="椭圆 15"/>
            <p:cNvSpPr/>
            <p:nvPr/>
          </p:nvSpPr>
          <p:spPr>
            <a:xfrm>
              <a:off x="5604076" y="1967696"/>
              <a:ext cx="983848" cy="983848"/>
            </a:xfrm>
            <a:prstGeom prst="ellipse"/>
            <a:solidFill>
              <a:srgbClr val="0053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grpSp>
      <p:grpSp>
        <p:nvGrpSpPr>
          <p:cNvPr id="81" name="组合 5"/>
          <p:cNvGrpSpPr/>
          <p:nvPr/>
        </p:nvGrpSpPr>
        <p:grpSpPr>
          <a:xfrm>
            <a:off x="7825511" y="1416666"/>
            <a:ext cx="3384851" cy="5060331"/>
            <a:chOff x="4539205" y="1967696"/>
            <a:chExt cx="3113589" cy="4654796"/>
          </a:xfrm>
        </p:grpSpPr>
        <p:sp>
          <p:nvSpPr>
            <p:cNvPr id="1048728" name="矩形: 圆角 7"/>
            <p:cNvSpPr/>
            <p:nvPr/>
          </p:nvSpPr>
          <p:spPr>
            <a:xfrm>
              <a:off x="4539205" y="2459619"/>
              <a:ext cx="3113589" cy="4162873"/>
            </a:xfrm>
            <a:prstGeom prst="roundRect">
              <a:avLst>
                <a:gd name="adj" fmla="val 4399"/>
              </a:avLst>
            </a:prstGeom>
            <a:noFill/>
            <a:ln w="25400">
              <a:solidFill>
                <a:srgbClr val="89DFFD"/>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dirty="0" lang="zh-CN"/>
            </a:p>
          </p:txBody>
        </p:sp>
        <p:sp>
          <p:nvSpPr>
            <p:cNvPr id="1048729" name="椭圆 8"/>
            <p:cNvSpPr/>
            <p:nvPr/>
          </p:nvSpPr>
          <p:spPr>
            <a:xfrm>
              <a:off x="5604076" y="1967696"/>
              <a:ext cx="983848" cy="983848"/>
            </a:xfrm>
            <a:prstGeom prst="ellipse"/>
            <a:solidFill>
              <a:srgbClr val="89DFFD"/>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730" name="graphs_386197"/>
            <p:cNvSpPr>
              <a:spLocks noChangeAspect="1"/>
            </p:cNvSpPr>
            <p:nvPr/>
          </p:nvSpPr>
          <p:spPr bwMode="auto">
            <a:xfrm>
              <a:off x="5918335" y="2214359"/>
              <a:ext cx="355326" cy="490519"/>
            </a:xfrm>
            <a:custGeom>
              <a:avLst/>
              <a:gdLst>
                <a:gd name="connsiteX0" fmla="*/ 216981 w 433624"/>
                <a:gd name="connsiteY0" fmla="*/ 357580 h 598607"/>
                <a:gd name="connsiteX1" fmla="*/ 188967 w 433624"/>
                <a:gd name="connsiteY1" fmla="*/ 414341 h 598607"/>
                <a:gd name="connsiteX2" fmla="*/ 126349 w 433624"/>
                <a:gd name="connsiteY2" fmla="*/ 423389 h 598607"/>
                <a:gd name="connsiteX3" fmla="*/ 171665 w 433624"/>
                <a:gd name="connsiteY3" fmla="*/ 467537 h 598607"/>
                <a:gd name="connsiteX4" fmla="*/ 160954 w 433624"/>
                <a:gd name="connsiteY4" fmla="*/ 529781 h 598607"/>
                <a:gd name="connsiteX5" fmla="*/ 216981 w 433624"/>
                <a:gd name="connsiteY5" fmla="*/ 500441 h 598607"/>
                <a:gd name="connsiteX6" fmla="*/ 272733 w 433624"/>
                <a:gd name="connsiteY6" fmla="*/ 529781 h 598607"/>
                <a:gd name="connsiteX7" fmla="*/ 262022 w 433624"/>
                <a:gd name="connsiteY7" fmla="*/ 467537 h 598607"/>
                <a:gd name="connsiteX8" fmla="*/ 307338 w 433624"/>
                <a:gd name="connsiteY8" fmla="*/ 423389 h 598607"/>
                <a:gd name="connsiteX9" fmla="*/ 244720 w 433624"/>
                <a:gd name="connsiteY9" fmla="*/ 414341 h 598607"/>
                <a:gd name="connsiteX10" fmla="*/ 216706 w 433624"/>
                <a:gd name="connsiteY10" fmla="*/ 288754 h 598607"/>
                <a:gd name="connsiteX11" fmla="*/ 371879 w 433624"/>
                <a:gd name="connsiteY11" fmla="*/ 443681 h 598607"/>
                <a:gd name="connsiteX12" fmla="*/ 216706 w 433624"/>
                <a:gd name="connsiteY12" fmla="*/ 598607 h 598607"/>
                <a:gd name="connsiteX13" fmla="*/ 61533 w 433624"/>
                <a:gd name="connsiteY13" fmla="*/ 443681 h 598607"/>
                <a:gd name="connsiteX14" fmla="*/ 216706 w 433624"/>
                <a:gd name="connsiteY14" fmla="*/ 288754 h 598607"/>
                <a:gd name="connsiteX15" fmla="*/ 0 w 433624"/>
                <a:gd name="connsiteY15" fmla="*/ 0 h 598607"/>
                <a:gd name="connsiteX16" fmla="*/ 142527 w 433624"/>
                <a:gd name="connsiteY16" fmla="*/ 0 h 598607"/>
                <a:gd name="connsiteX17" fmla="*/ 216675 w 433624"/>
                <a:gd name="connsiteY17" fmla="*/ 98719 h 598607"/>
                <a:gd name="connsiteX18" fmla="*/ 291097 w 433624"/>
                <a:gd name="connsiteY18" fmla="*/ 0 h 598607"/>
                <a:gd name="connsiteX19" fmla="*/ 433624 w 433624"/>
                <a:gd name="connsiteY19" fmla="*/ 0 h 598607"/>
                <a:gd name="connsiteX20" fmla="*/ 216675 w 433624"/>
                <a:gd name="connsiteY20" fmla="*/ 288754 h 5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3624" h="598607">
                  <a:moveTo>
                    <a:pt x="216981" y="357580"/>
                  </a:moveTo>
                  <a:lnTo>
                    <a:pt x="188967" y="414341"/>
                  </a:lnTo>
                  <a:lnTo>
                    <a:pt x="126349" y="423389"/>
                  </a:lnTo>
                  <a:lnTo>
                    <a:pt x="171665" y="467537"/>
                  </a:lnTo>
                  <a:lnTo>
                    <a:pt x="160954" y="529781"/>
                  </a:lnTo>
                  <a:lnTo>
                    <a:pt x="216981" y="500441"/>
                  </a:lnTo>
                  <a:lnTo>
                    <a:pt x="272733" y="529781"/>
                  </a:lnTo>
                  <a:lnTo>
                    <a:pt x="262022" y="467537"/>
                  </a:lnTo>
                  <a:lnTo>
                    <a:pt x="307338" y="423389"/>
                  </a:lnTo>
                  <a:lnTo>
                    <a:pt x="244720" y="414341"/>
                  </a:lnTo>
                  <a:close/>
                  <a:moveTo>
                    <a:pt x="216706" y="288754"/>
                  </a:moveTo>
                  <a:cubicBezTo>
                    <a:pt x="302669" y="288754"/>
                    <a:pt x="371879" y="358128"/>
                    <a:pt x="371879" y="443681"/>
                  </a:cubicBezTo>
                  <a:cubicBezTo>
                    <a:pt x="371879" y="529233"/>
                    <a:pt x="302394" y="598607"/>
                    <a:pt x="216706" y="598607"/>
                  </a:cubicBezTo>
                  <a:cubicBezTo>
                    <a:pt x="131018" y="598607"/>
                    <a:pt x="61533" y="529233"/>
                    <a:pt x="61533" y="443681"/>
                  </a:cubicBezTo>
                  <a:cubicBezTo>
                    <a:pt x="61533" y="358128"/>
                    <a:pt x="131018" y="288754"/>
                    <a:pt x="216706" y="288754"/>
                  </a:cubicBezTo>
                  <a:close/>
                  <a:moveTo>
                    <a:pt x="0" y="0"/>
                  </a:moveTo>
                  <a:lnTo>
                    <a:pt x="142527" y="0"/>
                  </a:lnTo>
                  <a:lnTo>
                    <a:pt x="216675" y="98719"/>
                  </a:lnTo>
                  <a:lnTo>
                    <a:pt x="291097" y="0"/>
                  </a:lnTo>
                  <a:lnTo>
                    <a:pt x="433624" y="0"/>
                  </a:lnTo>
                  <a:lnTo>
                    <a:pt x="216675" y="288754"/>
                  </a:lnTo>
                  <a:close/>
                </a:path>
              </a:pathLst>
            </a:custGeom>
            <a:solidFill>
              <a:schemeClr val="bg1"/>
            </a:solidFill>
            <a:ln>
              <a:noFill/>
            </a:ln>
          </p:spPr>
          <p:txBody>
            <a:bodyPr/>
            <a:ls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endParaRPr altLang="en-US" lang="zh-CN"/>
            </a:p>
          </p:txBody>
        </p:sp>
      </p:grpSp>
      <p:sp>
        <p:nvSpPr>
          <p:cNvPr id="1048731" name="graphs_386197"/>
          <p:cNvSpPr>
            <a:spLocks noChangeAspect="1"/>
          </p:cNvSpPr>
          <p:nvPr/>
        </p:nvSpPr>
        <p:spPr bwMode="auto">
          <a:xfrm>
            <a:off x="2133282" y="1684819"/>
            <a:ext cx="487545" cy="533254"/>
          </a:xfrm>
          <a:custGeom>
            <a:avLst/>
            <a:gdLst>
              <a:gd name="connsiteX0" fmla="*/ 217930 w 554715"/>
              <a:gd name="connsiteY0" fmla="*/ 316557 h 606722"/>
              <a:gd name="connsiteX1" fmla="*/ 336784 w 554715"/>
              <a:gd name="connsiteY1" fmla="*/ 316557 h 606722"/>
              <a:gd name="connsiteX2" fmla="*/ 356638 w 554715"/>
              <a:gd name="connsiteY2" fmla="*/ 336287 h 606722"/>
              <a:gd name="connsiteX3" fmla="*/ 356638 w 554715"/>
              <a:gd name="connsiteY3" fmla="*/ 586904 h 606722"/>
              <a:gd name="connsiteX4" fmla="*/ 336784 w 554715"/>
              <a:gd name="connsiteY4" fmla="*/ 606722 h 606722"/>
              <a:gd name="connsiteX5" fmla="*/ 217930 w 554715"/>
              <a:gd name="connsiteY5" fmla="*/ 606722 h 606722"/>
              <a:gd name="connsiteX6" fmla="*/ 198077 w 554715"/>
              <a:gd name="connsiteY6" fmla="*/ 586904 h 606722"/>
              <a:gd name="connsiteX7" fmla="*/ 198077 w 554715"/>
              <a:gd name="connsiteY7" fmla="*/ 336287 h 606722"/>
              <a:gd name="connsiteX8" fmla="*/ 217930 w 554715"/>
              <a:gd name="connsiteY8" fmla="*/ 316557 h 606722"/>
              <a:gd name="connsiteX9" fmla="*/ 416070 w 554715"/>
              <a:gd name="connsiteY9" fmla="*/ 158278 h 606722"/>
              <a:gd name="connsiteX10" fmla="*/ 534871 w 554715"/>
              <a:gd name="connsiteY10" fmla="*/ 158278 h 606722"/>
              <a:gd name="connsiteX11" fmla="*/ 554715 w 554715"/>
              <a:gd name="connsiteY11" fmla="*/ 178008 h 606722"/>
              <a:gd name="connsiteX12" fmla="*/ 554715 w 554715"/>
              <a:gd name="connsiteY12" fmla="*/ 586904 h 606722"/>
              <a:gd name="connsiteX13" fmla="*/ 534871 w 554715"/>
              <a:gd name="connsiteY13" fmla="*/ 606722 h 606722"/>
              <a:gd name="connsiteX14" fmla="*/ 416070 w 554715"/>
              <a:gd name="connsiteY14" fmla="*/ 606722 h 606722"/>
              <a:gd name="connsiteX15" fmla="*/ 396225 w 554715"/>
              <a:gd name="connsiteY15" fmla="*/ 586904 h 606722"/>
              <a:gd name="connsiteX16" fmla="*/ 396225 w 554715"/>
              <a:gd name="connsiteY16" fmla="*/ 178008 h 606722"/>
              <a:gd name="connsiteX17" fmla="*/ 416070 w 554715"/>
              <a:gd name="connsiteY17" fmla="*/ 158278 h 606722"/>
              <a:gd name="connsiteX18" fmla="*/ 19755 w 554715"/>
              <a:gd name="connsiteY18" fmla="*/ 0 h 606722"/>
              <a:gd name="connsiteX19" fmla="*/ 138645 w 554715"/>
              <a:gd name="connsiteY19" fmla="*/ 0 h 606722"/>
              <a:gd name="connsiteX20" fmla="*/ 158490 w 554715"/>
              <a:gd name="connsiteY20" fmla="*/ 19818 h 606722"/>
              <a:gd name="connsiteX21" fmla="*/ 158490 w 554715"/>
              <a:gd name="connsiteY21" fmla="*/ 586904 h 606722"/>
              <a:gd name="connsiteX22" fmla="*/ 138645 w 554715"/>
              <a:gd name="connsiteY22" fmla="*/ 606722 h 606722"/>
              <a:gd name="connsiteX23" fmla="*/ 19755 w 554715"/>
              <a:gd name="connsiteY23" fmla="*/ 606722 h 606722"/>
              <a:gd name="connsiteX24" fmla="*/ 0 w 554715"/>
              <a:gd name="connsiteY24" fmla="*/ 586904 h 606722"/>
              <a:gd name="connsiteX25" fmla="*/ 0 w 554715"/>
              <a:gd name="connsiteY25" fmla="*/ 19818 h 606722"/>
              <a:gd name="connsiteX26" fmla="*/ 19755 w 554715"/>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715" h="606722">
                <a:moveTo>
                  <a:pt x="217930" y="316557"/>
                </a:moveTo>
                <a:lnTo>
                  <a:pt x="336784" y="316557"/>
                </a:lnTo>
                <a:cubicBezTo>
                  <a:pt x="347735" y="316557"/>
                  <a:pt x="356638" y="325356"/>
                  <a:pt x="356638" y="336287"/>
                </a:cubicBezTo>
                <a:lnTo>
                  <a:pt x="356638" y="586904"/>
                </a:lnTo>
                <a:cubicBezTo>
                  <a:pt x="356638" y="597835"/>
                  <a:pt x="347735" y="606722"/>
                  <a:pt x="336784" y="606722"/>
                </a:cubicBezTo>
                <a:lnTo>
                  <a:pt x="217930" y="606722"/>
                </a:lnTo>
                <a:cubicBezTo>
                  <a:pt x="206980" y="606722"/>
                  <a:pt x="198077" y="597835"/>
                  <a:pt x="198077" y="586904"/>
                </a:cubicBezTo>
                <a:lnTo>
                  <a:pt x="198077" y="336287"/>
                </a:lnTo>
                <a:cubicBezTo>
                  <a:pt x="198077" y="325356"/>
                  <a:pt x="206980" y="316557"/>
                  <a:pt x="217930" y="316557"/>
                </a:cubicBezTo>
                <a:close/>
                <a:moveTo>
                  <a:pt x="416070" y="158278"/>
                </a:moveTo>
                <a:lnTo>
                  <a:pt x="534871" y="158278"/>
                </a:lnTo>
                <a:cubicBezTo>
                  <a:pt x="545816" y="158278"/>
                  <a:pt x="554715" y="167165"/>
                  <a:pt x="554715" y="178008"/>
                </a:cubicBezTo>
                <a:lnTo>
                  <a:pt x="554715" y="586904"/>
                </a:lnTo>
                <a:cubicBezTo>
                  <a:pt x="554715" y="597835"/>
                  <a:pt x="545816" y="606722"/>
                  <a:pt x="534871" y="606722"/>
                </a:cubicBezTo>
                <a:lnTo>
                  <a:pt x="416070" y="606722"/>
                </a:lnTo>
                <a:cubicBezTo>
                  <a:pt x="405124" y="606722"/>
                  <a:pt x="396225" y="597835"/>
                  <a:pt x="396225" y="586904"/>
                </a:cubicBezTo>
                <a:lnTo>
                  <a:pt x="396225" y="178008"/>
                </a:lnTo>
                <a:cubicBezTo>
                  <a:pt x="396225" y="167165"/>
                  <a:pt x="405124" y="158278"/>
                  <a:pt x="416070" y="158278"/>
                </a:cubicBezTo>
                <a:close/>
                <a:moveTo>
                  <a:pt x="19755" y="0"/>
                </a:moveTo>
                <a:lnTo>
                  <a:pt x="138645" y="0"/>
                </a:lnTo>
                <a:cubicBezTo>
                  <a:pt x="149591" y="0"/>
                  <a:pt x="158490" y="8887"/>
                  <a:pt x="158490" y="19818"/>
                </a:cubicBezTo>
                <a:lnTo>
                  <a:pt x="158490" y="586904"/>
                </a:lnTo>
                <a:cubicBezTo>
                  <a:pt x="158490" y="597835"/>
                  <a:pt x="149591" y="606722"/>
                  <a:pt x="138645" y="606722"/>
                </a:cubicBezTo>
                <a:lnTo>
                  <a:pt x="19755" y="606722"/>
                </a:lnTo>
                <a:cubicBezTo>
                  <a:pt x="8899" y="606722"/>
                  <a:pt x="0" y="597835"/>
                  <a:pt x="0" y="586904"/>
                </a:cubicBezTo>
                <a:lnTo>
                  <a:pt x="0" y="19818"/>
                </a:lnTo>
                <a:cubicBezTo>
                  <a:pt x="0" y="8887"/>
                  <a:pt x="8899" y="0"/>
                  <a:pt x="19755" y="0"/>
                </a:cubicBezTo>
                <a:close/>
              </a:path>
            </a:pathLst>
          </a:custGeom>
          <a:solidFill>
            <a:schemeClr val="bg1"/>
          </a:solidFill>
          <a:ln>
            <a:noFill/>
          </a:ln>
        </p:spPr>
      </p:sp>
      <p:grpSp>
        <p:nvGrpSpPr>
          <p:cNvPr id="82" name="组合 52"/>
          <p:cNvGrpSpPr/>
          <p:nvPr/>
        </p:nvGrpSpPr>
        <p:grpSpPr>
          <a:xfrm>
            <a:off x="5678942" y="1675530"/>
            <a:ext cx="528037" cy="542543"/>
            <a:chOff x="8910476" y="1067822"/>
            <a:chExt cx="528037" cy="542543"/>
          </a:xfrm>
        </p:grpSpPr>
        <p:sp>
          <p:nvSpPr>
            <p:cNvPr id="1048732" name="Freeform 5"/>
            <p:cNvSpPr/>
            <p:nvPr/>
          </p:nvSpPr>
          <p:spPr>
            <a:xfrm>
              <a:off x="9170503" y="1316298"/>
              <a:ext cx="268010" cy="294067"/>
            </a:xfrm>
            <a:custGeom>
              <a:av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0" h="1140">
                  <a:moveTo>
                    <a:pt x="914" y="483"/>
                  </a:moveTo>
                  <a:lnTo>
                    <a:pt x="914" y="483"/>
                  </a:lnTo>
                  <a:cubicBezTo>
                    <a:pt x="583" y="139"/>
                    <a:pt x="583" y="139"/>
                    <a:pt x="583" y="139"/>
                  </a:cubicBezTo>
                  <a:cubicBezTo>
                    <a:pt x="450" y="6"/>
                    <a:pt x="238" y="0"/>
                    <a:pt x="106" y="126"/>
                  </a:cubicBezTo>
                  <a:cubicBezTo>
                    <a:pt x="6" y="225"/>
                    <a:pt x="6" y="225"/>
                    <a:pt x="6" y="225"/>
                  </a:cubicBezTo>
                  <a:cubicBezTo>
                    <a:pt x="6" y="225"/>
                    <a:pt x="6" y="225"/>
                    <a:pt x="0" y="225"/>
                  </a:cubicBezTo>
                  <a:cubicBezTo>
                    <a:pt x="146" y="377"/>
                    <a:pt x="146" y="377"/>
                    <a:pt x="146" y="377"/>
                  </a:cubicBezTo>
                  <a:cubicBezTo>
                    <a:pt x="146" y="377"/>
                    <a:pt x="146" y="377"/>
                    <a:pt x="152" y="377"/>
                  </a:cubicBezTo>
                  <a:cubicBezTo>
                    <a:pt x="252" y="278"/>
                    <a:pt x="252" y="278"/>
                    <a:pt x="252" y="278"/>
                  </a:cubicBezTo>
                  <a:cubicBezTo>
                    <a:pt x="305" y="232"/>
                    <a:pt x="384" y="232"/>
                    <a:pt x="430" y="285"/>
                  </a:cubicBezTo>
                  <a:cubicBezTo>
                    <a:pt x="761" y="629"/>
                    <a:pt x="761" y="629"/>
                    <a:pt x="761" y="629"/>
                  </a:cubicBezTo>
                  <a:cubicBezTo>
                    <a:pt x="808" y="675"/>
                    <a:pt x="808" y="755"/>
                    <a:pt x="761" y="808"/>
                  </a:cubicBezTo>
                  <a:cubicBezTo>
                    <a:pt x="702" y="861"/>
                    <a:pt x="702" y="861"/>
                    <a:pt x="702" y="861"/>
                  </a:cubicBezTo>
                  <a:cubicBezTo>
                    <a:pt x="655" y="907"/>
                    <a:pt x="569" y="907"/>
                    <a:pt x="523" y="854"/>
                  </a:cubicBezTo>
                  <a:cubicBezTo>
                    <a:pt x="377" y="702"/>
                    <a:pt x="377" y="702"/>
                    <a:pt x="377" y="702"/>
                  </a:cubicBezTo>
                  <a:cubicBezTo>
                    <a:pt x="305" y="741"/>
                    <a:pt x="225" y="761"/>
                    <a:pt x="146" y="761"/>
                  </a:cubicBezTo>
                  <a:cubicBezTo>
                    <a:pt x="371" y="1000"/>
                    <a:pt x="371" y="1000"/>
                    <a:pt x="371" y="1000"/>
                  </a:cubicBezTo>
                  <a:cubicBezTo>
                    <a:pt x="503" y="1132"/>
                    <a:pt x="715" y="1139"/>
                    <a:pt x="847" y="1006"/>
                  </a:cubicBezTo>
                  <a:cubicBezTo>
                    <a:pt x="900" y="953"/>
                    <a:pt x="900" y="953"/>
                    <a:pt x="900" y="953"/>
                  </a:cubicBezTo>
                  <a:cubicBezTo>
                    <a:pt x="1033" y="827"/>
                    <a:pt x="1039" y="616"/>
                    <a:pt x="914" y="483"/>
                  </a:cubicBezTo>
                  <a:close/>
                  <a:moveTo>
                    <a:pt x="914" y="483"/>
                  </a:moveTo>
                  <a:lnTo>
                    <a:pt x="914" y="483"/>
                  </a:lnTo>
                  <a:close/>
                </a:path>
              </a:pathLst>
            </a:custGeom>
            <a:solidFill>
              <a:schemeClr val="bg1"/>
            </a:solidFill>
            <a:ln w="9525">
              <a:noFill/>
            </a:ln>
          </p:spPr>
          <p:txBody>
            <a:bodyPr/>
            <a:p>
              <a:endParaRPr altLang="en-US" sz="900" lang="zh-CN"/>
            </a:p>
          </p:txBody>
        </p:sp>
        <p:sp>
          <p:nvSpPr>
            <p:cNvPr id="1048733" name="Freeform 6"/>
            <p:cNvSpPr/>
            <p:nvPr/>
          </p:nvSpPr>
          <p:spPr>
            <a:xfrm>
              <a:off x="8910476" y="1067822"/>
              <a:ext cx="290820" cy="272411"/>
            </a:xfrm>
            <a:custGeom>
              <a:av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27" h="1060">
                  <a:moveTo>
                    <a:pt x="278" y="337"/>
                  </a:moveTo>
                  <a:lnTo>
                    <a:pt x="278" y="337"/>
                  </a:lnTo>
                  <a:cubicBezTo>
                    <a:pt x="338" y="278"/>
                    <a:pt x="338" y="278"/>
                    <a:pt x="338" y="278"/>
                  </a:cubicBezTo>
                  <a:cubicBezTo>
                    <a:pt x="384" y="231"/>
                    <a:pt x="470" y="231"/>
                    <a:pt x="517" y="284"/>
                  </a:cubicBezTo>
                  <a:cubicBezTo>
                    <a:pt x="848" y="629"/>
                    <a:pt x="848" y="629"/>
                    <a:pt x="848" y="629"/>
                  </a:cubicBezTo>
                  <a:cubicBezTo>
                    <a:pt x="894" y="682"/>
                    <a:pt x="894" y="761"/>
                    <a:pt x="848" y="807"/>
                  </a:cubicBezTo>
                  <a:cubicBezTo>
                    <a:pt x="742" y="907"/>
                    <a:pt x="742" y="907"/>
                    <a:pt x="742" y="907"/>
                  </a:cubicBezTo>
                  <a:cubicBezTo>
                    <a:pt x="888" y="1059"/>
                    <a:pt x="888" y="1059"/>
                    <a:pt x="888" y="1059"/>
                  </a:cubicBezTo>
                  <a:cubicBezTo>
                    <a:pt x="888" y="1059"/>
                    <a:pt x="888" y="1059"/>
                    <a:pt x="888" y="1053"/>
                  </a:cubicBezTo>
                  <a:cubicBezTo>
                    <a:pt x="987" y="960"/>
                    <a:pt x="987" y="960"/>
                    <a:pt x="987" y="960"/>
                  </a:cubicBezTo>
                  <a:cubicBezTo>
                    <a:pt x="1119" y="827"/>
                    <a:pt x="1126" y="615"/>
                    <a:pt x="1000" y="483"/>
                  </a:cubicBezTo>
                  <a:cubicBezTo>
                    <a:pt x="669" y="139"/>
                    <a:pt x="669" y="139"/>
                    <a:pt x="669" y="139"/>
                  </a:cubicBezTo>
                  <a:cubicBezTo>
                    <a:pt x="537" y="6"/>
                    <a:pt x="325" y="0"/>
                    <a:pt x="192" y="132"/>
                  </a:cubicBezTo>
                  <a:cubicBezTo>
                    <a:pt x="139" y="185"/>
                    <a:pt x="139" y="185"/>
                    <a:pt x="139" y="185"/>
                  </a:cubicBezTo>
                  <a:cubicBezTo>
                    <a:pt x="7" y="311"/>
                    <a:pt x="0" y="523"/>
                    <a:pt x="126" y="655"/>
                  </a:cubicBezTo>
                  <a:cubicBezTo>
                    <a:pt x="358" y="900"/>
                    <a:pt x="358" y="900"/>
                    <a:pt x="358" y="900"/>
                  </a:cubicBezTo>
                  <a:cubicBezTo>
                    <a:pt x="358" y="814"/>
                    <a:pt x="384" y="735"/>
                    <a:pt x="424" y="668"/>
                  </a:cubicBezTo>
                  <a:cubicBezTo>
                    <a:pt x="278" y="516"/>
                    <a:pt x="278" y="516"/>
                    <a:pt x="278" y="516"/>
                  </a:cubicBezTo>
                  <a:cubicBezTo>
                    <a:pt x="232" y="463"/>
                    <a:pt x="232" y="384"/>
                    <a:pt x="278" y="337"/>
                  </a:cubicBezTo>
                  <a:close/>
                  <a:moveTo>
                    <a:pt x="278" y="337"/>
                  </a:moveTo>
                  <a:lnTo>
                    <a:pt x="278" y="337"/>
                  </a:lnTo>
                  <a:close/>
                </a:path>
              </a:pathLst>
            </a:custGeom>
            <a:solidFill>
              <a:schemeClr val="bg1"/>
            </a:solidFill>
            <a:ln w="9525">
              <a:noFill/>
            </a:ln>
          </p:spPr>
          <p:txBody>
            <a:bodyPr/>
            <a:p>
              <a:endParaRPr altLang="en-US" sz="900" lang="zh-CN"/>
            </a:p>
          </p:txBody>
        </p:sp>
        <p:sp>
          <p:nvSpPr>
            <p:cNvPr id="1048734" name="Freeform 7"/>
            <p:cNvSpPr/>
            <p:nvPr/>
          </p:nvSpPr>
          <p:spPr>
            <a:xfrm>
              <a:off x="9019961" y="1217136"/>
              <a:ext cx="268010" cy="275831"/>
            </a:xfrm>
            <a:custGeom>
              <a:av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1" h="1073">
                  <a:moveTo>
                    <a:pt x="1040" y="841"/>
                  </a:moveTo>
                  <a:lnTo>
                    <a:pt x="1040" y="841"/>
                  </a:lnTo>
                  <a:cubicBezTo>
                    <a:pt x="894" y="695"/>
                    <a:pt x="894" y="695"/>
                    <a:pt x="894" y="695"/>
                  </a:cubicBezTo>
                  <a:cubicBezTo>
                    <a:pt x="788" y="794"/>
                    <a:pt x="788" y="794"/>
                    <a:pt x="788" y="794"/>
                  </a:cubicBezTo>
                  <a:cubicBezTo>
                    <a:pt x="742" y="841"/>
                    <a:pt x="662" y="841"/>
                    <a:pt x="609" y="788"/>
                  </a:cubicBezTo>
                  <a:cubicBezTo>
                    <a:pt x="278" y="443"/>
                    <a:pt x="278" y="443"/>
                    <a:pt x="278" y="443"/>
                  </a:cubicBezTo>
                  <a:cubicBezTo>
                    <a:pt x="232" y="397"/>
                    <a:pt x="232" y="318"/>
                    <a:pt x="285" y="265"/>
                  </a:cubicBezTo>
                  <a:cubicBezTo>
                    <a:pt x="404" y="152"/>
                    <a:pt x="404" y="152"/>
                    <a:pt x="404" y="152"/>
                  </a:cubicBezTo>
                  <a:cubicBezTo>
                    <a:pt x="258" y="0"/>
                    <a:pt x="258" y="0"/>
                    <a:pt x="258" y="0"/>
                  </a:cubicBezTo>
                  <a:cubicBezTo>
                    <a:pt x="139" y="119"/>
                    <a:pt x="139" y="119"/>
                    <a:pt x="139" y="119"/>
                  </a:cubicBezTo>
                  <a:cubicBezTo>
                    <a:pt x="7" y="245"/>
                    <a:pt x="0" y="457"/>
                    <a:pt x="126" y="589"/>
                  </a:cubicBezTo>
                  <a:cubicBezTo>
                    <a:pt x="464" y="933"/>
                    <a:pt x="464" y="933"/>
                    <a:pt x="464" y="933"/>
                  </a:cubicBezTo>
                  <a:cubicBezTo>
                    <a:pt x="589" y="1066"/>
                    <a:pt x="801" y="1072"/>
                    <a:pt x="934" y="947"/>
                  </a:cubicBezTo>
                  <a:lnTo>
                    <a:pt x="1040" y="841"/>
                  </a:lnTo>
                  <a:close/>
                  <a:moveTo>
                    <a:pt x="1040" y="841"/>
                  </a:moveTo>
                  <a:lnTo>
                    <a:pt x="1040" y="841"/>
                  </a:lnTo>
                  <a:close/>
                </a:path>
              </a:pathLst>
            </a:custGeom>
            <a:solidFill>
              <a:schemeClr val="bg1"/>
            </a:solidFill>
            <a:ln w="9525">
              <a:noFill/>
            </a:ln>
          </p:spPr>
          <p:txBody>
            <a:bodyPr/>
            <a:p>
              <a:endParaRPr altLang="en-US" sz="900" lang="zh-CN"/>
            </a:p>
          </p:txBody>
        </p:sp>
      </p:grpSp>
      <p:grpSp>
        <p:nvGrpSpPr>
          <p:cNvPr id="83" name="组合 35"/>
          <p:cNvGrpSpPr/>
          <p:nvPr/>
        </p:nvGrpSpPr>
        <p:grpSpPr>
          <a:xfrm>
            <a:off x="1052865" y="2635456"/>
            <a:ext cx="2749471" cy="3213303"/>
            <a:chOff x="1030092" y="2801429"/>
            <a:chExt cx="2749471" cy="3213303"/>
          </a:xfrm>
        </p:grpSpPr>
        <p:sp>
          <p:nvSpPr>
            <p:cNvPr id="1048735" name="矩形 29"/>
            <p:cNvSpPr/>
            <p:nvPr/>
          </p:nvSpPr>
          <p:spPr>
            <a:xfrm>
              <a:off x="1030092" y="2801429"/>
              <a:ext cx="2749471" cy="398780"/>
            </a:xfrm>
            <a:prstGeom prst="rect"/>
          </p:spPr>
          <p:txBody>
            <a:bodyPr wrap="square">
              <a:spAutoFit/>
            </a:bodyPr>
            <a:p>
              <a:pPr algn="ctr" lvl="2" marL="0"/>
              <a:r>
                <a:rPr altLang="en-US" b="1" dirty="0" sz="2000" kern="0" lang="zh-CN">
                  <a:solidFill>
                    <a:schemeClr val="tx1">
                      <a:lumMod val="95000"/>
                      <a:lumOff val="5000"/>
                    </a:schemeClr>
                  </a:solidFill>
                  <a:latin typeface="Arial" panose="020B0604020202020204"/>
                  <a:ea typeface="微软雅黑" panose="020B0503020204020204" pitchFamily="34" charset="-122"/>
                </a:rPr>
                <a:t>单位冲激响应的长度</a:t>
              </a:r>
            </a:p>
          </p:txBody>
        </p:sp>
        <p:sp>
          <p:nvSpPr>
            <p:cNvPr id="1048736" name="矩形 31"/>
            <p:cNvSpPr>
              <a:spLocks noChangeAspect="1" noMove="1" noResize="1" noRot="1" noAdjustHandles="1" noEditPoints="1" noChangeArrowheads="1" noChangeShapeType="1" noTextEdit="1"/>
            </p:cNvSpPr>
            <p:nvPr/>
          </p:nvSpPr>
          <p:spPr>
            <a:xfrm>
              <a:off x="1172547" y="3429000"/>
              <a:ext cx="2607016" cy="1938020"/>
            </a:xfrm>
            <a:prstGeom prst="rect"/>
            <a:blipFill rotWithShape="1">
              <a:blip xmlns:r="http://schemas.openxmlformats.org/officeDocument/2006/relationships" r:embed="rId1"/>
            </a:blipFill>
          </p:spPr>
          <p:txBody>
            <a:bodyPr/>
            <a:p>
              <a:r>
                <a:rPr altLang="en-US" lang="zh-CN">
                  <a:noFill/>
                </a:rPr>
                <a:t> </a:t>
              </a:r>
            </a:p>
          </p:txBody>
        </p:sp>
        <p:cxnSp>
          <p:nvCxnSpPr>
            <p:cNvPr id="3145740" name="直接连接符 33"/>
            <p:cNvCxnSpPr>
              <a:cxnSpLocks/>
            </p:cNvCxnSpPr>
            <p:nvPr/>
          </p:nvCxnSpPr>
          <p:spPr>
            <a:xfrm>
              <a:off x="2188827" y="3376152"/>
              <a:ext cx="432000" cy="0"/>
            </a:xfrm>
            <a:prstGeom prst="line"/>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37" name="直角三角形 34"/>
            <p:cNvSpPr/>
            <p:nvPr/>
          </p:nvSpPr>
          <p:spPr>
            <a:xfrm rot="18900000">
              <a:off x="2184187" y="5654732"/>
              <a:ext cx="360000" cy="360000"/>
            </a:xfrm>
            <a:prstGeom prst="rtTriangle"/>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84" name="组合 57"/>
          <p:cNvGrpSpPr/>
          <p:nvPr/>
        </p:nvGrpSpPr>
        <p:grpSpPr>
          <a:xfrm>
            <a:off x="4518025" y="2635250"/>
            <a:ext cx="2749550" cy="3213100"/>
            <a:chOff x="1030092" y="2801429"/>
            <a:chExt cx="2749471" cy="3213384"/>
          </a:xfrm>
        </p:grpSpPr>
        <p:sp>
          <p:nvSpPr>
            <p:cNvPr id="1048738" name="矩形 59"/>
            <p:cNvSpPr>
              <a:spLocks noChangeAspect="1" noMove="1" noResize="1" noRot="1" noAdjustHandles="1" noEditPoints="1" noChangeArrowheads="1" noChangeShapeType="1" noTextEdit="1"/>
            </p:cNvSpPr>
            <p:nvPr/>
          </p:nvSpPr>
          <p:spPr>
            <a:xfrm>
              <a:off x="1030092" y="2801429"/>
              <a:ext cx="2749471" cy="398815"/>
            </a:xfrm>
            <a:prstGeom prst="rect"/>
            <a:blipFill rotWithShape="1">
              <a:blip xmlns:r="http://schemas.openxmlformats.org/officeDocument/2006/relationships" r:embed="rId2"/>
            </a:blipFill>
          </p:spPr>
          <p:txBody>
            <a:bodyPr/>
            <a:p>
              <a:r>
                <a:rPr altLang="en-US" lang="zh-CN">
                  <a:noFill/>
                </a:rPr>
                <a:t> </a:t>
              </a:r>
            </a:p>
          </p:txBody>
        </p:sp>
        <p:sp>
          <p:nvSpPr>
            <p:cNvPr id="1048739" name="矩形 60"/>
            <p:cNvSpPr>
              <a:spLocks noChangeAspect="1" noMove="1" noResize="1" noRot="1" noAdjustHandles="1" noEditPoints="1" noChangeArrowheads="1" noChangeShapeType="1" noTextEdit="1"/>
            </p:cNvSpPr>
            <p:nvPr/>
          </p:nvSpPr>
          <p:spPr>
            <a:xfrm>
              <a:off x="1172547" y="3429000"/>
              <a:ext cx="2607016" cy="1938191"/>
            </a:xfrm>
            <a:prstGeom prst="rect"/>
            <a:blipFill rotWithShape="1">
              <a:blip xmlns:r="http://schemas.openxmlformats.org/officeDocument/2006/relationships" r:embed="rId3"/>
            </a:blipFill>
          </p:spPr>
          <p:txBody>
            <a:bodyPr/>
            <a:p>
              <a:r>
                <a:rPr altLang="en-US" lang="zh-CN">
                  <a:noFill/>
                </a:rPr>
                <a:t> </a:t>
              </a:r>
            </a:p>
          </p:txBody>
        </p:sp>
        <p:cxnSp>
          <p:nvCxnSpPr>
            <p:cNvPr id="3145741" name="直接连接符 61"/>
            <p:cNvCxnSpPr>
              <a:cxnSpLocks/>
            </p:cNvCxnSpPr>
            <p:nvPr/>
          </p:nvCxnSpPr>
          <p:spPr>
            <a:xfrm>
              <a:off x="2188827" y="3376152"/>
              <a:ext cx="432000" cy="0"/>
            </a:xfrm>
            <a:prstGeom prst="line"/>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40" name="直角三角形 62"/>
            <p:cNvSpPr/>
            <p:nvPr/>
          </p:nvSpPr>
          <p:spPr>
            <a:xfrm rot="18900000">
              <a:off x="2224827" y="5654813"/>
              <a:ext cx="360000" cy="360000"/>
            </a:xfrm>
            <a:prstGeom prst="rtTriangle"/>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85" name="组合 64"/>
          <p:cNvGrpSpPr/>
          <p:nvPr/>
        </p:nvGrpSpPr>
        <p:grpSpPr>
          <a:xfrm>
            <a:off x="8054340" y="2635250"/>
            <a:ext cx="2749550" cy="3212465"/>
            <a:chOff x="1030092" y="2801429"/>
            <a:chExt cx="2749471" cy="3212749"/>
          </a:xfrm>
        </p:grpSpPr>
        <p:sp>
          <p:nvSpPr>
            <p:cNvPr id="1048741" name="矩形 66"/>
            <p:cNvSpPr/>
            <p:nvPr/>
          </p:nvSpPr>
          <p:spPr>
            <a:xfrm>
              <a:off x="1030092" y="2801429"/>
              <a:ext cx="2749471" cy="398815"/>
            </a:xfrm>
            <a:prstGeom prst="rect"/>
          </p:spPr>
          <p:txBody>
            <a:bodyPr wrap="square">
              <a:spAutoFit/>
            </a:bodyPr>
            <a:p>
              <a:pPr algn="ctr" lvl="2" marL="0"/>
              <a:r>
                <a:rPr altLang="en-US" b="1" dirty="0" sz="2000" kern="0" lang="zh-CN">
                  <a:solidFill>
                    <a:schemeClr val="tx1">
                      <a:lumMod val="95000"/>
                      <a:lumOff val="5000"/>
                    </a:schemeClr>
                  </a:solidFill>
                  <a:latin typeface="Arial" panose="020B0604020202020204"/>
                  <a:ea typeface="微软雅黑" panose="020B0503020204020204" pitchFamily="34" charset="-122"/>
                </a:rPr>
                <a:t>门函数带来的相位</a:t>
              </a:r>
            </a:p>
          </p:txBody>
        </p:sp>
        <p:sp>
          <p:nvSpPr>
            <p:cNvPr id="1048742" name="矩形 67"/>
            <p:cNvSpPr/>
            <p:nvPr/>
          </p:nvSpPr>
          <p:spPr>
            <a:xfrm>
              <a:off x="1172547" y="3429000"/>
              <a:ext cx="2607016" cy="1901359"/>
            </a:xfrm>
            <a:prstGeom prst="rect"/>
          </p:spPr>
          <p:txBody>
            <a:bodyPr wrap="square">
              <a:spAutoFit/>
            </a:bodyPr>
            <a:p>
              <a:pPr algn="just">
                <a:lnSpc>
                  <a:spcPct val="150000"/>
                </a:lnSpc>
              </a:pPr>
              <a:r>
                <a:rPr altLang="en-US" dirty="0" sz="1600" lang="zh-CN">
                  <a:latin typeface="黑体" panose="02010609060101010101" pitchFamily="49" charset="-122"/>
                  <a:ea typeface="黑体" panose="02010609060101010101" pitchFamily="49" charset="-122"/>
                </a:rPr>
                <a:t>由于在先前的变换过程中，门函数应当具有一定的时移，对应到频域本身就存在一定的相移，会对实际相频特性的测量存在影响。</a:t>
              </a:r>
            </a:p>
          </p:txBody>
        </p:sp>
        <p:cxnSp>
          <p:nvCxnSpPr>
            <p:cNvPr id="3145742" name="直接连接符 68"/>
            <p:cNvCxnSpPr>
              <a:cxnSpLocks/>
            </p:cNvCxnSpPr>
            <p:nvPr/>
          </p:nvCxnSpPr>
          <p:spPr>
            <a:xfrm>
              <a:off x="2188827" y="3376152"/>
              <a:ext cx="432000" cy="0"/>
            </a:xfrm>
            <a:prstGeom prst="line"/>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43" name="直角三角形 69"/>
            <p:cNvSpPr/>
            <p:nvPr/>
          </p:nvSpPr>
          <p:spPr>
            <a:xfrm rot="18900000">
              <a:off x="2255306" y="5654178"/>
              <a:ext cx="360000" cy="360000"/>
            </a:xfrm>
            <a:prstGeom prst="rtTriangle"/>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44" name="矩形 70"/>
          <p:cNvSpPr/>
          <p:nvPr/>
        </p:nvSpPr>
        <p:spPr>
          <a:xfrm>
            <a:off x="1152000" y="288000"/>
            <a:ext cx="658368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采用频域分析遇到的困难和问题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745"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46"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47"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48" name="椭圆 6"/>
          <p:cNvSpPr/>
          <p:nvPr/>
        </p:nvSpPr>
        <p:spPr>
          <a:xfrm>
            <a:off x="7992567" y="1639577"/>
            <a:ext cx="659180" cy="659180"/>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49" name="椭圆 8"/>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50"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51"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752" name="矩形 9"/>
          <p:cNvSpPr/>
          <p:nvPr/>
        </p:nvSpPr>
        <p:spPr>
          <a:xfrm>
            <a:off x="1152000" y="288000"/>
            <a:ext cx="380111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2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时域分析的方法</a:t>
            </a:r>
          </a:p>
        </p:txBody>
      </p:sp>
      <p:pic>
        <p:nvPicPr>
          <p:cNvPr id="2097164"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1048753" name="文本框 1"/>
          <p:cNvSpPr txBox="1">
            <a:spLocks noChangeAspect="1" noMove="1" noResize="1" noRot="1" noAdjustHandles="1" noEditPoints="1" noChangeArrowheads="1" noChangeShapeType="1" noTextEdit="1"/>
          </p:cNvSpPr>
          <p:nvPr/>
        </p:nvSpPr>
        <p:spPr>
          <a:xfrm>
            <a:off x="568325" y="1399540"/>
            <a:ext cx="7612380" cy="4890770"/>
          </a:xfrm>
          <a:prstGeom prst="rect"/>
          <a:blipFill rotWithShape="1">
            <a:blip xmlns:r="http://schemas.openxmlformats.org/officeDocument/2006/relationships" r:embed="rId2"/>
            <a:stretch>
              <a:fillRect/>
            </a:stretch>
          </a:blipFill>
        </p:spPr>
        <p:txBody>
          <a:bodyPr/>
          <a:p>
            <a:r>
              <a:rPr altLang="en-US" lang="zh-CN">
                <a:noFill/>
              </a:rPr>
              <a:t>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pic>
        <p:nvPicPr>
          <p:cNvPr id="2097165" name="KOPPT"/>
          <p:cNvPicPr>
            <a:picLocks noChangeAspect="1"/>
          </p:cNvPicPr>
          <p:nvPr/>
        </p:nvPicPr>
        <p:blipFill>
          <a:blip xmlns:r="http://schemas.openxmlformats.org/officeDocument/2006/relationships" r:embed="rId1">
            <a:grayscl/>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48754" name="KOPPT"/>
          <p:cNvSpPr/>
          <p:nvPr/>
        </p:nvSpPr>
        <p:spPr>
          <a:xfrm>
            <a:off x="382554" y="1602602"/>
            <a:ext cx="11308703" cy="4743957"/>
          </a:xfrm>
          <a:prstGeom prst="rect"/>
          <a:solidFill>
            <a:srgbClr val="005EA4">
              <a:lumMod val="75000"/>
              <a:alpha val="88000"/>
            </a:srgbClr>
          </a:solidFill>
          <a:ln w="12700" cap="flat" cmpd="sng" algn="ctr">
            <a:noFill/>
            <a:prstDash val="solid"/>
            <a:miter lim="800000"/>
          </a:ln>
          <a:effectLst/>
        </p:spPr>
        <p:txBody>
          <a:bodyPr anchor="ctr" anchorCtr="0" bIns="45720" compatLnSpc="1" forceAA="0" fromWordArt="0" horzOverflow="overflow" lIns="91440" numCol="1" rIns="91440" rot="0" rtlCol="0" spcCol="0" spcFirstLastPara="0" tIns="45720" vert="horz" vertOverflow="overflow" wrap="squar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dirty="0" sz="1800" i="0" kern="0" kumimoji="0" lang="en-US" noProof="0" normalizeH="0" spc="0" strike="noStrike" u="none">
              <a:ln>
                <a:noFill/>
              </a:ln>
              <a:solidFill>
                <a:prstClr val="white"/>
              </a:solidFill>
              <a:effectLst/>
              <a:uLnTx/>
              <a:uFillTx/>
              <a:latin typeface="+mn-ea"/>
              <a:ea typeface="思源黑体 CN Normal"/>
              <a:cs typeface="+mn-cs"/>
            </a:endParaRPr>
          </a:p>
        </p:txBody>
      </p:sp>
      <p:sp>
        <p:nvSpPr>
          <p:cNvPr id="1048755" name="KOPPT"/>
          <p:cNvSpPr/>
          <p:nvPr/>
        </p:nvSpPr>
        <p:spPr>
          <a:xfrm>
            <a:off x="867926" y="1268961"/>
            <a:ext cx="4029955" cy="5411237"/>
          </a:xfrm>
          <a:prstGeom prst="rect"/>
          <a:solidFill>
            <a:srgbClr val="039ACF"/>
          </a:solidFill>
          <a:ln w="12700" cap="flat" cmpd="sng" algn="ctr">
            <a:noFill/>
            <a:prstDash val="solid"/>
            <a:miter lim="800000"/>
          </a:ln>
          <a:effectLst>
            <a:outerShdw algn="tr" blurRad="635000" dir="8100000" dist="190500" rotWithShape="0">
              <a:prstClr val="black">
                <a:alpha val="20000"/>
              </a:prstClr>
            </a:outerShdw>
          </a:effectLst>
        </p:spPr>
        <p:txBody>
          <a:bodyPr anchor="ctr" anchorCtr="0" bIns="45720" compatLnSpc="1" forceAA="0" fromWordArt="0" horzOverflow="overflow" lIns="91440" numCol="1" rIns="91440" rot="0" rtlCol="0" spcCol="0" spcFirstLastPara="0" tIns="45720" vert="horz" vertOverflow="overflow" wrap="squar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dirty="0" sz="1800" i="0" kern="0" kumimoji="0" lang="en-US" noProof="0" normalizeH="0" spc="0" strike="noStrike" u="none">
              <a:ln>
                <a:noFill/>
              </a:ln>
              <a:solidFill>
                <a:prstClr val="white"/>
              </a:solidFill>
              <a:effectLst/>
              <a:uLnTx/>
              <a:uFillTx/>
              <a:latin typeface="+mn-ea"/>
              <a:ea typeface="思源黑体 CN Normal"/>
              <a:cs typeface="+mn-cs"/>
            </a:endParaRPr>
          </a:p>
        </p:txBody>
      </p:sp>
      <p:sp>
        <p:nvSpPr>
          <p:cNvPr id="1048756" name="文本框 11"/>
          <p:cNvSpPr txBox="1"/>
          <p:nvPr/>
        </p:nvSpPr>
        <p:spPr>
          <a:xfrm>
            <a:off x="1179121" y="2893962"/>
            <a:ext cx="3407563" cy="2472690"/>
          </a:xfrm>
          <a:prstGeom prst="rect"/>
          <a:noFill/>
        </p:spPr>
        <p:txBody>
          <a:bodyPr rtlCol="0" wrap="square">
            <a:spAutoFit/>
          </a:bodyPr>
          <a:p>
            <a:pPr algn="just">
              <a:lnSpc>
                <a:spcPct val="150000"/>
              </a:lnSpc>
            </a:pPr>
            <a:r>
              <a:rPr altLang="en-US" b="1" dirty="0" sz="2200" kern="100" lang="zh-CN">
                <a:solidFill>
                  <a:schemeClr val="bg1"/>
                </a:solidFill>
                <a:latin typeface="微软雅黑" panose="020B0503020204020204" pitchFamily="34" charset="-122"/>
                <a:ea typeface="微软雅黑" panose="020B0503020204020204" pitchFamily="34" charset="-122"/>
              </a:rPr>
              <a:t>截断信号的长度应当满足的条件是，截断之后的信号经过</a:t>
            </a:r>
            <a:r>
              <a:rPr altLang="zh-CN" b="1" dirty="0" sz="2200" kern="100" lang="en-US">
                <a:solidFill>
                  <a:schemeClr val="bg1"/>
                </a:solidFill>
                <a:latin typeface="微软雅黑" panose="020B0503020204020204" pitchFamily="34" charset="-122"/>
                <a:ea typeface="微软雅黑" panose="020B0503020204020204" pitchFamily="34" charset="-122"/>
              </a:rPr>
              <a:t>LTI</a:t>
            </a:r>
            <a:r>
              <a:rPr altLang="en-US" b="1" dirty="0" sz="2200" kern="100" lang="zh-CN">
                <a:solidFill>
                  <a:schemeClr val="bg1"/>
                </a:solidFill>
                <a:latin typeface="微软雅黑" panose="020B0503020204020204" pitchFamily="34" charset="-122"/>
                <a:ea typeface="微软雅黑" panose="020B0503020204020204" pitchFamily="34" charset="-122"/>
              </a:rPr>
              <a:t>系统，在某些条件下也能得到和未截断相同的卷积结果。</a:t>
            </a:r>
          </a:p>
        </p:txBody>
      </p:sp>
      <p:sp>
        <p:nvSpPr>
          <p:cNvPr id="1048757" name="矩形 14"/>
          <p:cNvSpPr>
            <a:spLocks noChangeAspect="1" noMove="1" noResize="1" noRot="1" noAdjustHandles="1" noEditPoints="1" noChangeArrowheads="1" noChangeShapeType="1" noTextEdit="1"/>
          </p:cNvSpPr>
          <p:nvPr/>
        </p:nvSpPr>
        <p:spPr>
          <a:xfrm>
            <a:off x="5414874" y="1955044"/>
            <a:ext cx="5759389" cy="2492375"/>
          </a:xfrm>
          <a:prstGeom prst="rect"/>
          <a:blipFill rotWithShape="1">
            <a:blip xmlns:r="http://schemas.openxmlformats.org/officeDocument/2006/relationships" r:embed="rId2"/>
            <a:stretch>
              <a:fillRect l="-4" t="-21" r="3" b="21"/>
            </a:stretch>
          </a:blipFill>
        </p:spPr>
        <p:txBody>
          <a:bodyPr/>
          <a:p>
            <a:r>
              <a:rPr altLang="en-US" lang="zh-CN">
                <a:noFill/>
              </a:rPr>
              <a:t> </a:t>
            </a:r>
          </a:p>
        </p:txBody>
      </p:sp>
      <p:sp>
        <p:nvSpPr>
          <p:cNvPr id="1048758" name="矩形 15"/>
          <p:cNvSpPr/>
          <p:nvPr/>
        </p:nvSpPr>
        <p:spPr>
          <a:xfrm>
            <a:off x="1152000" y="288000"/>
            <a:ext cx="334391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2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时域分析方法</a:t>
            </a:r>
          </a:p>
        </p:txBody>
      </p:sp>
      <p:sp>
        <p:nvSpPr>
          <p:cNvPr id="1048759" name="矩形 19"/>
          <p:cNvSpPr/>
          <p:nvPr/>
        </p:nvSpPr>
        <p:spPr>
          <a:xfrm>
            <a:off x="1151999" y="1862044"/>
            <a:ext cx="2672080" cy="52197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2800" i="0" kern="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mn-cs"/>
              </a:rPr>
              <a:t>截断长度的条件</a:t>
            </a:r>
          </a:p>
        </p:txBody>
      </p:sp>
      <p:cxnSp>
        <p:nvCxnSpPr>
          <p:cNvPr id="3145743" name="直接连接符 21"/>
          <p:cNvCxnSpPr>
            <a:cxnSpLocks/>
          </p:cNvCxnSpPr>
          <p:nvPr/>
        </p:nvCxnSpPr>
        <p:spPr>
          <a:xfrm>
            <a:off x="1417320" y="2560320"/>
            <a:ext cx="746760" cy="0"/>
          </a:xfrm>
          <a:prstGeom prst="line"/>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48760" name="文本框 1"/>
          <p:cNvSpPr txBox="1">
            <a:spLocks noChangeAspect="1" noMove="1" noResize="1" noRot="1" noAdjustHandles="1" noEditPoints="1" noChangeArrowheads="1" noChangeShapeType="1" noTextEdit="1"/>
          </p:cNvSpPr>
          <p:nvPr/>
        </p:nvSpPr>
        <p:spPr>
          <a:xfrm>
            <a:off x="5803900" y="530860"/>
            <a:ext cx="5055870" cy="700405"/>
          </a:xfrm>
          <a:prstGeom prst="rect"/>
          <a:blipFill rotWithShape="1">
            <a:blip xmlns:r="http://schemas.openxmlformats.org/officeDocument/2006/relationships" r:embed="rId3"/>
            <a:stretch>
              <a:fillRect/>
            </a:stretch>
          </a:blipFill>
        </p:spPr>
        <p:txBody>
          <a:bodyPr/>
          <a:p>
            <a:r>
              <a:rPr altLang="en-US" lang="zh-CN">
                <a:noFill/>
              </a:rPr>
              <a:t> </a:t>
            </a:r>
          </a:p>
        </p:txBody>
      </p:sp>
      <p:pic>
        <p:nvPicPr>
          <p:cNvPr id="2097166" name="图片 3" descr="微信图片_20221007173418"/>
          <p:cNvPicPr>
            <a:picLocks noChangeAspect="1"/>
          </p:cNvPicPr>
          <p:nvPr/>
        </p:nvPicPr>
        <p:blipFill>
          <a:blip xmlns:r="http://schemas.openxmlformats.org/officeDocument/2006/relationships" r:embed="rId4"/>
          <a:stretch>
            <a:fillRect/>
          </a:stretch>
        </p:blipFill>
        <p:spPr>
          <a:xfrm>
            <a:off x="5591810" y="3844290"/>
            <a:ext cx="5479415" cy="178879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761"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62"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63"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64" name="椭圆 6"/>
          <p:cNvSpPr/>
          <p:nvPr/>
        </p:nvSpPr>
        <p:spPr>
          <a:xfrm>
            <a:off x="7992567" y="1639577"/>
            <a:ext cx="659180" cy="659180"/>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65" name="椭圆 8"/>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66"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67"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768" name="矩形 9"/>
          <p:cNvSpPr/>
          <p:nvPr/>
        </p:nvSpPr>
        <p:spPr>
          <a:xfrm>
            <a:off x="1152000" y="288000"/>
            <a:ext cx="380111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2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时域分析的方法</a:t>
            </a:r>
          </a:p>
        </p:txBody>
      </p:sp>
      <p:pic>
        <p:nvPicPr>
          <p:cNvPr id="2097167"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pic>
        <p:nvPicPr>
          <p:cNvPr id="2097168" name="图片 5" descr="微信图片_20221007173418"/>
          <p:cNvPicPr>
            <a:picLocks noChangeAspect="1"/>
          </p:cNvPicPr>
          <p:nvPr/>
        </p:nvPicPr>
        <p:blipFill>
          <a:blip xmlns:r="http://schemas.openxmlformats.org/officeDocument/2006/relationships" r:embed="rId2"/>
          <a:stretch>
            <a:fillRect/>
          </a:stretch>
        </p:blipFill>
        <p:spPr>
          <a:xfrm>
            <a:off x="6122035" y="1032510"/>
            <a:ext cx="4617085" cy="1507490"/>
          </a:xfrm>
          <a:prstGeom prst="rect"/>
        </p:spPr>
      </p:pic>
      <p:sp>
        <p:nvSpPr>
          <p:cNvPr id="1048769" name="文本框 7"/>
          <p:cNvSpPr txBox="1">
            <a:spLocks noChangeAspect="1" noMove="1" noResize="1" noRot="1" noAdjustHandles="1" noEditPoints="1" noChangeArrowheads="1" noChangeShapeType="1" noTextEdit="1"/>
          </p:cNvSpPr>
          <p:nvPr/>
        </p:nvSpPr>
        <p:spPr>
          <a:xfrm>
            <a:off x="665480" y="1092200"/>
            <a:ext cx="4527550" cy="755650"/>
          </a:xfrm>
          <a:prstGeom prst="rect"/>
          <a:blipFill rotWithShape="1">
            <a:blip xmlns:r="http://schemas.openxmlformats.org/officeDocument/2006/relationships" r:embed="rId3"/>
            <a:stretch>
              <a:fillRect r="-477"/>
            </a:stretch>
          </a:blipFill>
        </p:spPr>
        <p:txBody>
          <a:bodyPr/>
          <a:p>
            <a:r>
              <a:rPr altLang="en-US" lang="zh-CN">
                <a:noFill/>
              </a:rPr>
              <a:t> </a:t>
            </a:r>
          </a:p>
        </p:txBody>
      </p:sp>
      <p:sp>
        <p:nvSpPr>
          <p:cNvPr id="1048770" name="文本框 14"/>
          <p:cNvSpPr txBox="1">
            <a:spLocks noChangeAspect="1" noMove="1" noResize="1" noRot="1" noAdjustHandles="1" noEditPoints="1" noChangeArrowheads="1" noChangeShapeType="1" noTextEdit="1"/>
          </p:cNvSpPr>
          <p:nvPr/>
        </p:nvSpPr>
        <p:spPr>
          <a:xfrm>
            <a:off x="665480" y="1896110"/>
            <a:ext cx="6802755" cy="4286885"/>
          </a:xfrm>
          <a:prstGeom prst="rect"/>
          <a:blipFill rotWithShape="1">
            <a:blip xmlns:r="http://schemas.openxmlformats.org/officeDocument/2006/relationships" r:embed="rId4"/>
            <a:stretch>
              <a:fillRect/>
            </a:stretch>
          </a:blipFill>
        </p:spPr>
        <p:txBody>
          <a:bodyPr/>
          <a:p>
            <a:r>
              <a:rPr altLang="en-US" lang="zh-CN">
                <a:noFill/>
              </a:rPr>
              <a:t> </a:t>
            </a:r>
          </a:p>
        </p:txBody>
      </p:sp>
      <p:sp>
        <p:nvSpPr>
          <p:cNvPr id="1048771" name="文本框 15"/>
          <p:cNvSpPr txBox="1">
            <a:spLocks noChangeAspect="1" noMove="1" noResize="1" noRot="1" noAdjustHandles="1" noEditPoints="1" noChangeArrowheads="1" noChangeShapeType="1" noTextEdit="1"/>
          </p:cNvSpPr>
          <p:nvPr/>
        </p:nvSpPr>
        <p:spPr>
          <a:xfrm>
            <a:off x="6292850" y="260985"/>
            <a:ext cx="4058920" cy="700405"/>
          </a:xfrm>
          <a:prstGeom prst="rect"/>
          <a:blipFill rotWithShape="1">
            <a:blip xmlns:r="http://schemas.openxmlformats.org/officeDocument/2006/relationships" r:embed="rId5"/>
            <a:stretch>
              <a:fillRect/>
            </a:stretch>
          </a:blipFill>
        </p:spPr>
        <p:txBody>
          <a:bodyPr/>
          <a:p>
            <a:r>
              <a:rPr altLang="en-US" lang="zh-CN">
                <a:noFill/>
              </a:rPr>
              <a:t>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72"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73"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74"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75" name="椭圆 6"/>
          <p:cNvSpPr/>
          <p:nvPr/>
        </p:nvSpPr>
        <p:spPr>
          <a:xfrm>
            <a:off x="7992567" y="1639577"/>
            <a:ext cx="659180" cy="659180"/>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76" name="椭圆 8"/>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77"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78"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779" name="矩形 9"/>
          <p:cNvSpPr/>
          <p:nvPr/>
        </p:nvSpPr>
        <p:spPr>
          <a:xfrm>
            <a:off x="1152000" y="288000"/>
            <a:ext cx="380111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2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时域分析的方法</a:t>
            </a:r>
          </a:p>
        </p:txBody>
      </p:sp>
      <p:pic>
        <p:nvPicPr>
          <p:cNvPr id="2097169"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pic>
        <p:nvPicPr>
          <p:cNvPr id="2097170" name="图片 1" descr="微信图片_20221007180041"/>
          <p:cNvPicPr>
            <a:picLocks noChangeAspect="1"/>
          </p:cNvPicPr>
          <p:nvPr/>
        </p:nvPicPr>
        <p:blipFill>
          <a:blip xmlns:r="http://schemas.openxmlformats.org/officeDocument/2006/relationships" r:embed="rId2"/>
          <a:stretch>
            <a:fillRect/>
          </a:stretch>
        </p:blipFill>
        <p:spPr>
          <a:xfrm>
            <a:off x="842010" y="1174750"/>
            <a:ext cx="5595620" cy="1717040"/>
          </a:xfrm>
          <a:prstGeom prst="rect"/>
        </p:spPr>
      </p:pic>
      <p:sp>
        <p:nvSpPr>
          <p:cNvPr id="1048780" name="文本框 13"/>
          <p:cNvSpPr txBox="1">
            <a:spLocks noChangeAspect="1" noMove="1" noResize="1" noRot="1" noAdjustHandles="1" noEditPoints="1" noChangeArrowheads="1" noChangeShapeType="1" noTextEdit="1"/>
          </p:cNvSpPr>
          <p:nvPr/>
        </p:nvSpPr>
        <p:spPr>
          <a:xfrm>
            <a:off x="1057910" y="3161665"/>
            <a:ext cx="5878830" cy="3319145"/>
          </a:xfrm>
          <a:prstGeom prst="rect"/>
          <a:blipFill rotWithShape="1">
            <a:blip xmlns:r="http://schemas.openxmlformats.org/officeDocument/2006/relationships" r:embed="rId3"/>
            <a:stretch>
              <a:fillRect/>
            </a:stretch>
          </a:blipFill>
        </p:spPr>
        <p:txBody>
          <a:bodyPr/>
          <a:p>
            <a:r>
              <a:rPr altLang="en-US" lang="zh-CN">
                <a:noFill/>
              </a:rPr>
              <a:t>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781" name="文本框 43"/>
          <p:cNvSpPr txBox="1"/>
          <p:nvPr/>
        </p:nvSpPr>
        <p:spPr>
          <a:xfrm>
            <a:off x="7437119" y="947994"/>
            <a:ext cx="2731647" cy="2103120"/>
          </a:xfrm>
          <a:prstGeom prst="rect"/>
          <a:noFill/>
        </p:spPr>
        <p:txBody>
          <a:bodyPr rtlCol="0" wrap="square">
            <a:spAutoFit/>
          </a:bodyPr>
          <a:p>
            <a:pPr algn="dist" defTabSz="914400" eaLnBrk="1" fontAlgn="auto" hangingPunct="1" indent="0" latinLnBrk="0" lvl="0" marL="0" marR="0" rtl="0">
              <a:lnSpc>
                <a:spcPct val="90000"/>
              </a:lnSpc>
              <a:spcBef>
                <a:spcPts val="1000"/>
              </a:spcBef>
              <a:spcAft>
                <a:spcPts val="0"/>
              </a:spcAft>
              <a:buClrTx/>
              <a:buSzTx/>
              <a:buFontTx/>
              <a:buNone/>
            </a:pPr>
            <a:r>
              <a:rPr altLang="zh-CN" baseline="0" b="1" cap="none" dirty="0" sz="15000" i="1" kern="1200" kumimoji="0" lang="en-US"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03</a:t>
            </a:r>
            <a:endParaRPr altLang="en-US" baseline="0" b="1" cap="none" dirty="0" sz="15000" i="1" kern="1200" kumimoji="0" lang="zh-CN"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1048782" name="矩形 53"/>
          <p:cNvSpPr/>
          <p:nvPr/>
        </p:nvSpPr>
        <p:spPr>
          <a:xfrm>
            <a:off x="5266055" y="3707130"/>
            <a:ext cx="6306185" cy="701731"/>
          </a:xfrm>
          <a:prstGeom prst="rect"/>
        </p:spPr>
        <p:txBody>
          <a:bodyPr wrap="square">
            <a:spAutoFit/>
          </a:bodyPr>
          <a:p>
            <a:pPr algn="dist" defTabSz="914400" eaLnBrk="1" fontAlgn="auto" hangingPunct="1" indent="0" latinLnBrk="0" lvl="0" marL="0" marR="0" rtl="0">
              <a:lnSpc>
                <a:spcPct val="90000"/>
              </a:lnSpc>
              <a:spcBef>
                <a:spcPts val="1000"/>
              </a:spcBef>
              <a:spcAft>
                <a:spcPts val="0"/>
              </a:spcAft>
              <a:buClrTx/>
              <a:buSzTx/>
              <a:buFontTx/>
              <a:buNone/>
            </a:pPr>
            <a:r>
              <a:rPr altLang="en-US" baseline="0" b="1" cap="none" dirty="0" sz="4400" kern="1200" kumimoji="0" lang="zh-CN" noProof="0" normalizeH="0" spc="0" strike="noStrike" u="none">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最少测试频点个数</a:t>
            </a:r>
          </a:p>
        </p:txBody>
      </p:sp>
      <p:cxnSp>
        <p:nvCxnSpPr>
          <p:cNvPr id="3145744" name="直接箭头连接符 55"/>
          <p:cNvCxnSpPr>
            <a:cxnSpLocks/>
          </p:cNvCxnSpPr>
          <p:nvPr/>
        </p:nvCxnSpPr>
        <p:spPr>
          <a:xfrm>
            <a:off x="5266000" y="4547445"/>
            <a:ext cx="5969051" cy="0"/>
          </a:xfrm>
          <a:prstGeom prst="straightConnector1"/>
          <a:ln>
            <a:tailEnd type="none"/>
          </a:ln>
        </p:spPr>
        <p:style>
          <a:lnRef idx="1">
            <a:schemeClr val="accent1"/>
          </a:lnRef>
          <a:fillRef idx="0">
            <a:schemeClr val="accent1"/>
          </a:fillRef>
          <a:effectRef idx="0">
            <a:schemeClr val="accent1"/>
          </a:effectRef>
          <a:fontRef idx="minor">
            <a:schemeClr val="tx1"/>
          </a:fontRef>
        </p:style>
      </p:cxnSp>
      <p:sp>
        <p:nvSpPr>
          <p:cNvPr id="1048783" name="矩形 1"/>
          <p:cNvSpPr/>
          <p:nvPr/>
        </p:nvSpPr>
        <p:spPr>
          <a:xfrm>
            <a:off x="5266000" y="4864219"/>
            <a:ext cx="2291079" cy="396240"/>
          </a:xfrm>
          <a:prstGeom prst="rect"/>
        </p:spPr>
        <p:txBody>
          <a:bodyPr wrap="none">
            <a:spAutoFit/>
          </a:bodyPr>
          <a:p>
            <a:pPr indent="-179705" marL="179705">
              <a:spcBef>
                <a:spcPct val="20000"/>
              </a:spcBef>
              <a:buFont typeface="Arial" panose="020B0604020202020204" pitchFamily="34" charset="0"/>
              <a:buChar char="•"/>
            </a:pPr>
            <a:r>
              <a:rPr altLang="en-US" dirty="0" sz="2000" kern="0" lang="zh-CN">
                <a:solidFill>
                  <a:prstClr val="black">
                    <a:lumMod val="95000"/>
                    <a:lumOff val="5000"/>
                  </a:prstClr>
                </a:solidFill>
                <a:latin typeface="微软雅黑" panose="020B0503020204020204" pitchFamily="34" charset="-122"/>
                <a:ea typeface="微软雅黑" panose="020B0503020204020204" pitchFamily="34" charset="-122"/>
              </a:rPr>
              <a:t>频谱采样与恢复</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57" name="文本框 1"/>
          <p:cNvSpPr txBox="1"/>
          <p:nvPr/>
        </p:nvSpPr>
        <p:spPr>
          <a:xfrm>
            <a:off x="1120140" y="1882775"/>
            <a:ext cx="3396615" cy="2313940"/>
          </a:xfrm>
          <a:prstGeom prst="rect"/>
          <a:noFill/>
        </p:spPr>
        <p:txBody>
          <a:bodyPr rtlCol="0" wrap="square">
            <a:spAutoFit/>
          </a:bodyPr>
          <a:p>
            <a:r>
              <a:rPr altLang="en-US" b="1" sz="2400" lang="zh-CN"/>
              <a:t>组长：</a:t>
            </a:r>
          </a:p>
          <a:p>
            <a:r>
              <a:rPr altLang="en-US" lang="zh-CN"/>
              <a:t> </a:t>
            </a:r>
            <a:r>
              <a:rPr altLang="zh-CN" lang="en-US"/>
              <a:t>            </a:t>
            </a:r>
            <a:r>
              <a:rPr altLang="en-US" b="1" dirty="0" kern="0" lang="zh-CN" noProof="0">
                <a:ln>
                  <a:noFill/>
                </a:ln>
                <a:solidFill>
                  <a:schemeClr val="tx1"/>
                </a:solidFill>
                <a:effectLst/>
                <a:uLnTx/>
                <a:uFillTx/>
                <a:latin typeface="微软雅黑" panose="020B0503020204020204" pitchFamily="34" charset="-122"/>
                <a:ea typeface="微软雅黑" panose="020B0503020204020204" pitchFamily="34" charset="-122"/>
                <a:sym typeface="+mn-ea"/>
              </a:rPr>
              <a:t>牛柏童</a:t>
            </a:r>
          </a:p>
          <a:p>
            <a:endParaRPr altLang="en-US" dirty="0" lang="zh-CN">
              <a:solidFill>
                <a:schemeClr val="tx1"/>
              </a:solidFill>
              <a:latin typeface="微软雅黑" panose="020B0503020204020204" pitchFamily="34" charset="-122"/>
              <a:ea typeface="微软雅黑" panose="020B0503020204020204" pitchFamily="34" charset="-122"/>
              <a:cs typeface="+mn-ea"/>
              <a:sym typeface="+mn-ea"/>
            </a:endParaRPr>
          </a:p>
          <a:p>
            <a:pPr algn="just">
              <a:lnSpc>
                <a:spcPct val="150000"/>
              </a:lnSpc>
            </a:pPr>
            <a:r>
              <a:rPr altLang="zh-CN" dirty="0" lang="en-US">
                <a:solidFill>
                  <a:schemeClr val="tx1"/>
                </a:solidFill>
                <a:latin typeface="微软雅黑" panose="020B0503020204020204" pitchFamily="34" charset="-122"/>
                <a:ea typeface="微软雅黑" panose="020B0503020204020204" pitchFamily="34" charset="-122"/>
                <a:cs typeface="+mn-ea"/>
                <a:sym typeface="+mn-ea"/>
              </a:rPr>
              <a:t>1</a:t>
            </a:r>
            <a:r>
              <a:rPr altLang="en-US" dirty="0" lang="zh-CN">
                <a:solidFill>
                  <a:schemeClr val="tx1"/>
                </a:solidFill>
                <a:latin typeface="微软雅黑" panose="020B0503020204020204" pitchFamily="34" charset="-122"/>
                <a:ea typeface="微软雅黑" panose="020B0503020204020204" pitchFamily="34" charset="-122"/>
                <a:cs typeface="+mn-ea"/>
                <a:sym typeface="+mn-ea"/>
              </a:rPr>
              <a:t>）组织协调讨论合作</a:t>
            </a:r>
          </a:p>
          <a:p>
            <a:pPr algn="just">
              <a:lnSpc>
                <a:spcPct val="150000"/>
              </a:lnSpc>
            </a:pPr>
            <a:r>
              <a:rPr altLang="zh-CN" dirty="0" lang="en-US">
                <a:solidFill>
                  <a:schemeClr val="tx1"/>
                </a:solidFill>
                <a:latin typeface="微软雅黑" panose="020B0503020204020204" pitchFamily="34" charset="-122"/>
                <a:ea typeface="微软雅黑" panose="020B0503020204020204" pitchFamily="34" charset="-122"/>
                <a:cs typeface="+mn-ea"/>
                <a:sym typeface="+mn-ea"/>
              </a:rPr>
              <a:t>2</a:t>
            </a:r>
            <a:r>
              <a:rPr altLang="en-US" dirty="0" lang="zh-CN">
                <a:solidFill>
                  <a:schemeClr val="tx1"/>
                </a:solidFill>
                <a:latin typeface="微软雅黑" panose="020B0503020204020204" pitchFamily="34" charset="-122"/>
                <a:ea typeface="微软雅黑" panose="020B0503020204020204" pitchFamily="34" charset="-122"/>
                <a:cs typeface="+mn-ea"/>
                <a:sym typeface="+mn-ea"/>
              </a:rPr>
              <a:t>）汇报展示小组讨论结果</a:t>
            </a:r>
          </a:p>
          <a:p>
            <a:endParaRPr altLang="en-US" lang="zh-CN">
              <a:solidFill>
                <a:schemeClr val="tx1"/>
              </a:solidFill>
            </a:endParaRPr>
          </a:p>
          <a:p>
            <a:endParaRPr altLang="en-US" lang="zh-CN">
              <a:solidFill>
                <a:schemeClr val="tx1"/>
              </a:solidFill>
            </a:endParaRPr>
          </a:p>
        </p:txBody>
      </p:sp>
      <p:sp>
        <p:nvSpPr>
          <p:cNvPr id="1048658" name="左大括号 4"/>
          <p:cNvSpPr/>
          <p:nvPr/>
        </p:nvSpPr>
        <p:spPr>
          <a:xfrm>
            <a:off x="4248785" y="1032510"/>
            <a:ext cx="1125855" cy="4672330"/>
          </a:xfrm>
          <a:prstGeom prst="leftBrace"/>
        </p:spPr>
        <p:style>
          <a:lnRef idx="1">
            <a:schemeClr val="accent1"/>
          </a:lnRef>
          <a:fillRef idx="0">
            <a:schemeClr val="accent1"/>
          </a:fillRef>
          <a:effectRef idx="0">
            <a:schemeClr val="accent1"/>
          </a:effectRef>
          <a:fontRef idx="minor">
            <a:schemeClr val="tx1"/>
          </a:fontRef>
        </p:style>
        <p:txBody>
          <a:bodyPr/>
          <a:p>
            <a:endParaRPr altLang="en-US" lang="zh-CN"/>
          </a:p>
        </p:txBody>
      </p:sp>
      <p:sp>
        <p:nvSpPr>
          <p:cNvPr id="1048659" name="文本框 5"/>
          <p:cNvSpPr txBox="1"/>
          <p:nvPr/>
        </p:nvSpPr>
        <p:spPr>
          <a:xfrm>
            <a:off x="5716905" y="1134745"/>
            <a:ext cx="2178050" cy="368300"/>
          </a:xfrm>
          <a:prstGeom prst="rect"/>
          <a:noFill/>
        </p:spPr>
        <p:txBody>
          <a:bodyPr rtlCol="0" wrap="square">
            <a:spAutoFit/>
          </a:bodyPr>
          <a:p>
            <a:r>
              <a:rPr altLang="en-US" lang="zh-CN"/>
              <a:t>刘嘉颖</a:t>
            </a:r>
          </a:p>
        </p:txBody>
      </p:sp>
      <p:sp>
        <p:nvSpPr>
          <p:cNvPr id="1048660" name="文本框 6"/>
          <p:cNvSpPr txBox="1"/>
          <p:nvPr/>
        </p:nvSpPr>
        <p:spPr>
          <a:xfrm>
            <a:off x="5652135" y="1854835"/>
            <a:ext cx="1892300" cy="506730"/>
          </a:xfrm>
          <a:prstGeom prst="rect"/>
          <a:noFill/>
        </p:spPr>
        <p:txBody>
          <a:bodyPr rtlCol="0" wrap="square">
            <a:spAutoFit/>
          </a:bodyPr>
          <a:p>
            <a:pPr algn="ctr" defTabSz="914400" eaLnBrk="1" fontAlgn="auto" hangingPunct="1" indent="0" latinLnBrk="0" lvl="0" marL="0" marR="0">
              <a:lnSpc>
                <a:spcPct val="150000"/>
              </a:lnSpc>
              <a:spcBef>
                <a:spcPts val="0"/>
              </a:spcBef>
              <a:spcAft>
                <a:spcPts val="0"/>
              </a:spcAft>
              <a:buClrTx/>
              <a:buSzTx/>
              <a:buFontTx/>
              <a:buNone/>
            </a:pPr>
            <a:r>
              <a:rPr altLang="en-US" dirty="0" lang="zh-CN">
                <a:solidFill>
                  <a:schemeClr val="bg1"/>
                </a:solidFill>
                <a:latin typeface="微软雅黑" panose="020B0503020204020204" pitchFamily="34" charset="-122"/>
                <a:ea typeface="微软雅黑" panose="020B0503020204020204" pitchFamily="34" charset="-122"/>
                <a:cs typeface="+mn-ea"/>
                <a:sym typeface="+mn-ea"/>
              </a:rPr>
              <a:t>组讨论结果</a:t>
            </a:r>
            <a:endParaRPr altLang="en-US" lang="zh-CN"/>
          </a:p>
        </p:txBody>
      </p:sp>
      <p:sp>
        <p:nvSpPr>
          <p:cNvPr id="1048661" name="文本框 7"/>
          <p:cNvSpPr txBox="1"/>
          <p:nvPr/>
        </p:nvSpPr>
        <p:spPr>
          <a:xfrm>
            <a:off x="5652135" y="1592580"/>
            <a:ext cx="1329055" cy="368300"/>
          </a:xfrm>
          <a:prstGeom prst="rect"/>
          <a:noFill/>
        </p:spPr>
        <p:txBody>
          <a:bodyPr rtlCol="0" wrap="square">
            <a:spAutoFit/>
          </a:bodyPr>
          <a:p>
            <a:r>
              <a:rPr altLang="en-US" lang="zh-CN"/>
              <a:t>王靳朝</a:t>
            </a:r>
          </a:p>
        </p:txBody>
      </p:sp>
      <p:sp>
        <p:nvSpPr>
          <p:cNvPr id="1048662" name="文本框 8"/>
          <p:cNvSpPr txBox="1"/>
          <p:nvPr/>
        </p:nvSpPr>
        <p:spPr>
          <a:xfrm>
            <a:off x="5652135" y="1973580"/>
            <a:ext cx="1329055" cy="368300"/>
          </a:xfrm>
          <a:prstGeom prst="rect"/>
          <a:noFill/>
        </p:spPr>
        <p:txBody>
          <a:bodyPr rtlCol="0" wrap="square">
            <a:spAutoFit/>
          </a:bodyPr>
          <a:p>
            <a:r>
              <a:rPr altLang="en-US" lang="zh-CN"/>
              <a:t>李晟妍</a:t>
            </a:r>
          </a:p>
        </p:txBody>
      </p:sp>
      <p:sp>
        <p:nvSpPr>
          <p:cNvPr id="1048663" name="文本框 9"/>
          <p:cNvSpPr txBox="1"/>
          <p:nvPr/>
        </p:nvSpPr>
        <p:spPr>
          <a:xfrm>
            <a:off x="5698490" y="2328545"/>
            <a:ext cx="1329055" cy="368300"/>
          </a:xfrm>
          <a:prstGeom prst="rect"/>
          <a:noFill/>
        </p:spPr>
        <p:txBody>
          <a:bodyPr rtlCol="0" wrap="square">
            <a:spAutoFit/>
          </a:bodyPr>
          <a:p>
            <a:r>
              <a:rPr altLang="en-US" lang="zh-CN"/>
              <a:t>李大鹏</a:t>
            </a:r>
          </a:p>
        </p:txBody>
      </p:sp>
      <p:sp>
        <p:nvSpPr>
          <p:cNvPr id="1048664" name="文本框 11"/>
          <p:cNvSpPr txBox="1"/>
          <p:nvPr/>
        </p:nvSpPr>
        <p:spPr>
          <a:xfrm>
            <a:off x="5716905" y="3268345"/>
            <a:ext cx="1329055" cy="368300"/>
          </a:xfrm>
          <a:prstGeom prst="rect"/>
          <a:noFill/>
        </p:spPr>
        <p:txBody>
          <a:bodyPr rtlCol="0" wrap="square">
            <a:spAutoFit/>
          </a:bodyPr>
          <a:p>
            <a:r>
              <a:rPr altLang="en-US" lang="zh-CN"/>
              <a:t>俱硕</a:t>
            </a:r>
          </a:p>
        </p:txBody>
      </p:sp>
      <p:sp>
        <p:nvSpPr>
          <p:cNvPr id="1048665" name="文本框 12"/>
          <p:cNvSpPr txBox="1"/>
          <p:nvPr/>
        </p:nvSpPr>
        <p:spPr>
          <a:xfrm>
            <a:off x="5652135" y="3671570"/>
            <a:ext cx="1329055" cy="368300"/>
          </a:xfrm>
          <a:prstGeom prst="rect"/>
          <a:noFill/>
        </p:spPr>
        <p:txBody>
          <a:bodyPr rtlCol="0" wrap="square">
            <a:spAutoFit/>
          </a:bodyPr>
          <a:p>
            <a:r>
              <a:rPr altLang="en-US" lang="zh-CN"/>
              <a:t>胡淑蕾</a:t>
            </a:r>
          </a:p>
        </p:txBody>
      </p:sp>
      <p:sp>
        <p:nvSpPr>
          <p:cNvPr id="1048666" name="文本框 13"/>
          <p:cNvSpPr txBox="1"/>
          <p:nvPr/>
        </p:nvSpPr>
        <p:spPr>
          <a:xfrm>
            <a:off x="5633720" y="4074795"/>
            <a:ext cx="1329055" cy="368300"/>
          </a:xfrm>
          <a:prstGeom prst="rect"/>
          <a:noFill/>
        </p:spPr>
        <p:txBody>
          <a:bodyPr rtlCol="0" wrap="square">
            <a:spAutoFit/>
          </a:bodyPr>
          <a:p>
            <a:r>
              <a:rPr altLang="en-US" lang="zh-CN"/>
              <a:t>刘子涵</a:t>
            </a:r>
          </a:p>
        </p:txBody>
      </p:sp>
      <p:sp>
        <p:nvSpPr>
          <p:cNvPr id="1048667" name="文本框 14"/>
          <p:cNvSpPr txBox="1"/>
          <p:nvPr/>
        </p:nvSpPr>
        <p:spPr>
          <a:xfrm>
            <a:off x="5652135" y="4849495"/>
            <a:ext cx="1329055" cy="368300"/>
          </a:xfrm>
          <a:prstGeom prst="rect"/>
          <a:noFill/>
        </p:spPr>
        <p:txBody>
          <a:bodyPr rtlCol="0" wrap="square">
            <a:spAutoFit/>
          </a:bodyPr>
          <a:p>
            <a:r>
              <a:rPr altLang="en-US" lang="zh-CN"/>
              <a:t>张优佳</a:t>
            </a:r>
          </a:p>
        </p:txBody>
      </p:sp>
      <p:sp>
        <p:nvSpPr>
          <p:cNvPr id="1048668" name="文本框 15"/>
          <p:cNvSpPr txBox="1"/>
          <p:nvPr/>
        </p:nvSpPr>
        <p:spPr>
          <a:xfrm>
            <a:off x="5624830" y="5213350"/>
            <a:ext cx="1329055" cy="368300"/>
          </a:xfrm>
          <a:prstGeom prst="rect"/>
          <a:noFill/>
        </p:spPr>
        <p:txBody>
          <a:bodyPr rtlCol="0" wrap="square">
            <a:spAutoFit/>
          </a:bodyPr>
          <a:p>
            <a:r>
              <a:rPr altLang="en-US" lang="zh-CN"/>
              <a:t>马宇涵</a:t>
            </a:r>
          </a:p>
        </p:txBody>
      </p:sp>
      <p:sp>
        <p:nvSpPr>
          <p:cNvPr id="1048669" name="文本框 16"/>
          <p:cNvSpPr txBox="1"/>
          <p:nvPr/>
        </p:nvSpPr>
        <p:spPr>
          <a:xfrm>
            <a:off x="5624195" y="5624195"/>
            <a:ext cx="1329055" cy="368300"/>
          </a:xfrm>
          <a:prstGeom prst="rect"/>
          <a:noFill/>
        </p:spPr>
        <p:txBody>
          <a:bodyPr rtlCol="0" wrap="square">
            <a:spAutoFit/>
          </a:bodyPr>
          <a:p>
            <a:r>
              <a:rPr altLang="en-US" lang="zh-CN"/>
              <a:t>吴宗伦</a:t>
            </a:r>
          </a:p>
        </p:txBody>
      </p:sp>
      <p:sp>
        <p:nvSpPr>
          <p:cNvPr id="1048670" name="矩形: 圆角 14"/>
          <p:cNvSpPr/>
          <p:nvPr/>
        </p:nvSpPr>
        <p:spPr>
          <a:xfrm>
            <a:off x="1092835" y="1620520"/>
            <a:ext cx="2878455" cy="2693035"/>
          </a:xfrm>
          <a:prstGeom prst="roundRect">
            <a:avLst>
              <a:gd name="adj" fmla="val 439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671" name="矩形: 圆角 21"/>
          <p:cNvSpPr/>
          <p:nvPr/>
        </p:nvSpPr>
        <p:spPr>
          <a:xfrm>
            <a:off x="5541645" y="963295"/>
            <a:ext cx="2338070" cy="1844675"/>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72" name="矩形: 圆角 21"/>
          <p:cNvSpPr/>
          <p:nvPr/>
        </p:nvSpPr>
        <p:spPr>
          <a:xfrm>
            <a:off x="5541645" y="3001645"/>
            <a:ext cx="2432050" cy="1581785"/>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73" name="矩形: 圆角 21"/>
          <p:cNvSpPr/>
          <p:nvPr/>
        </p:nvSpPr>
        <p:spPr>
          <a:xfrm>
            <a:off x="5541645" y="4777105"/>
            <a:ext cx="2467610" cy="1369060"/>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74" name="文本框 29"/>
          <p:cNvSpPr txBox="1"/>
          <p:nvPr/>
        </p:nvSpPr>
        <p:spPr>
          <a:xfrm>
            <a:off x="6806565" y="4984750"/>
            <a:ext cx="996315" cy="953135"/>
          </a:xfrm>
          <a:prstGeom prst="rect"/>
          <a:noFill/>
        </p:spPr>
        <p:txBody>
          <a:bodyPr rtlCol="0" wrap="square">
            <a:spAutoFit/>
          </a:bodyPr>
          <a:p>
            <a:r>
              <a:rPr altLang="en-US" sz="2800" lang="zh-CN"/>
              <a:t>查找资料</a:t>
            </a:r>
          </a:p>
        </p:txBody>
      </p:sp>
      <p:sp>
        <p:nvSpPr>
          <p:cNvPr id="1048675" name="文本框 30"/>
          <p:cNvSpPr txBox="1"/>
          <p:nvPr/>
        </p:nvSpPr>
        <p:spPr>
          <a:xfrm>
            <a:off x="6658610" y="1328420"/>
            <a:ext cx="987425" cy="953135"/>
          </a:xfrm>
          <a:prstGeom prst="rect"/>
          <a:noFill/>
        </p:spPr>
        <p:txBody>
          <a:bodyPr rtlCol="0" wrap="square">
            <a:spAutoFit/>
          </a:bodyPr>
          <a:p>
            <a:r>
              <a:rPr altLang="en-US" sz="2800" lang="zh-CN"/>
              <a:t>制作</a:t>
            </a:r>
            <a:r>
              <a:rPr altLang="zh-CN" sz="2800" lang="en-US"/>
              <a:t>PPT</a:t>
            </a:r>
          </a:p>
        </p:txBody>
      </p:sp>
      <p:sp>
        <p:nvSpPr>
          <p:cNvPr id="1048676" name="文本框 31"/>
          <p:cNvSpPr txBox="1"/>
          <p:nvPr/>
        </p:nvSpPr>
        <p:spPr>
          <a:xfrm>
            <a:off x="6833235" y="3100705"/>
            <a:ext cx="969645" cy="1348740"/>
          </a:xfrm>
          <a:prstGeom prst="rect"/>
          <a:noFill/>
        </p:spPr>
        <p:txBody>
          <a:bodyPr rtlCol="0" wrap="square">
            <a:spAutoFit/>
          </a:bodyPr>
          <a:p>
            <a:r>
              <a:rPr altLang="en-US" sz="2800" lang="zh-CN"/>
              <a:t>记录讨论结果</a:t>
            </a:r>
          </a:p>
        </p:txBody>
      </p:sp>
      <p:pic>
        <p:nvPicPr>
          <p:cNvPr id="2097161" name="图片 32"/>
          <p:cNvPicPr>
            <a:picLocks noChangeAspect="1"/>
          </p:cNvPicPr>
          <p:nvPr/>
        </p:nvPicPr>
        <p:blipFill>
          <a:blip xmlns:r="http://schemas.openxmlformats.org/officeDocument/2006/relationships" r:embed="rId1" cstate="print"/>
          <a:stretch>
            <a:fillRect/>
          </a:stretch>
        </p:blipFill>
        <p:spPr>
          <a:xfrm>
            <a:off x="8911182" y="461487"/>
            <a:ext cx="2514152" cy="673296"/>
          </a:xfrm>
          <a:prstGeom prst="rect"/>
        </p:spPr>
      </p:pic>
      <p:grpSp>
        <p:nvGrpSpPr>
          <p:cNvPr id="60" name="组合 33"/>
          <p:cNvGrpSpPr/>
          <p:nvPr/>
        </p:nvGrpSpPr>
        <p:grpSpPr>
          <a:xfrm>
            <a:off x="671195" y="329565"/>
            <a:ext cx="4843780" cy="611505"/>
            <a:chOff x="1231" y="943"/>
            <a:chExt cx="7628" cy="963"/>
          </a:xfrm>
        </p:grpSpPr>
        <p:sp>
          <p:nvSpPr>
            <p:cNvPr id="1048677" name="文本框 34"/>
            <p:cNvSpPr txBox="1"/>
            <p:nvPr/>
          </p:nvSpPr>
          <p:spPr>
            <a:xfrm>
              <a:off x="1870" y="943"/>
              <a:ext cx="6989" cy="919"/>
            </a:xfrm>
            <a:prstGeom prst="rect"/>
            <a:noFill/>
          </p:spPr>
          <p:txBody>
            <a:bodyPr rtlCol="0" wrap="square">
              <a:spAutoFit/>
            </a:bodyPr>
            <a:p>
              <a:pPr algn="l"/>
              <a:r>
                <a:rPr altLang="en-US" dirty="0" sz="3200" lang="zh-CN">
                  <a:solidFill>
                    <a:srgbClr val="283A69"/>
                  </a:solidFill>
                  <a:cs typeface="+mn-ea"/>
                  <a:sym typeface="+mn-lt"/>
                </a:rPr>
                <a:t>小组分工</a:t>
              </a:r>
            </a:p>
          </p:txBody>
        </p:sp>
        <p:cxnSp>
          <p:nvCxnSpPr>
            <p:cNvPr id="3145737" name="直接连接符 35"/>
            <p:cNvCxnSpPr>
              <a:cxnSpLocks/>
            </p:cNvCxnSpPr>
            <p:nvPr/>
          </p:nvCxnSpPr>
          <p:spPr>
            <a:xfrm flipV="1">
              <a:off x="1231" y="1862"/>
              <a:ext cx="7074" cy="44"/>
            </a:xfrm>
            <a:prstGeom prst="line"/>
            <a:ln w="31750">
              <a:gradFill>
                <a:gsLst>
                  <a:gs pos="0">
                    <a:srgbClr val="283A69"/>
                  </a:gs>
                  <a:gs pos="25000">
                    <a:schemeClr val="accent5">
                      <a:lumMod val="50000"/>
                    </a:schemeClr>
                  </a:gs>
                  <a:gs pos="56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48678" name="流程图: 数据 36"/>
            <p:cNvSpPr/>
            <p:nvPr/>
          </p:nvSpPr>
          <p:spPr>
            <a:xfrm>
              <a:off x="1231" y="983"/>
              <a:ext cx="578" cy="578"/>
            </a:xfrm>
            <a:prstGeom prst="flowChartInputOutput"/>
            <a:solidFill>
              <a:srgbClr val="283A69"/>
            </a:solidFill>
            <a:ln>
              <a:solidFill>
                <a:srgbClr val="283A6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84"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85"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86"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87" name="椭圆 6"/>
          <p:cNvSpPr/>
          <p:nvPr/>
        </p:nvSpPr>
        <p:spPr>
          <a:xfrm>
            <a:off x="7992567" y="1639577"/>
            <a:ext cx="659180" cy="659180"/>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88" name="椭圆 8"/>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89"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90"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791" name="矩形 9"/>
          <p:cNvSpPr/>
          <p:nvPr/>
        </p:nvSpPr>
        <p:spPr>
          <a:xfrm>
            <a:off x="1152000" y="288000"/>
            <a:ext cx="5796281" cy="62484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连续时间信号频谱采样恢复</a:t>
            </a:r>
          </a:p>
        </p:txBody>
      </p:sp>
      <p:pic>
        <p:nvPicPr>
          <p:cNvPr id="2097171"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1048792" name="文本框 1"/>
          <p:cNvSpPr txBox="1">
            <a:spLocks noChangeAspect="1" noMove="1" noResize="1" noRot="1" noAdjustHandles="1" noEditPoints="1" noChangeArrowheads="1" noChangeShapeType="1" noTextEdit="1"/>
          </p:cNvSpPr>
          <p:nvPr/>
        </p:nvSpPr>
        <p:spPr>
          <a:xfrm>
            <a:off x="568325" y="1639570"/>
            <a:ext cx="7612380" cy="2428229"/>
          </a:xfrm>
          <a:prstGeom prst="rect"/>
          <a:blipFill>
            <a:blip xmlns:r="http://schemas.openxmlformats.org/officeDocument/2006/relationships" r:embed="rId2"/>
            <a:stretch>
              <a:fillRect l="-801"/>
            </a:stretch>
          </a:blipFill>
        </p:spPr>
        <p:txBody>
          <a:bodyPr/>
          <a:p>
            <a:r>
              <a:rPr altLang="en-US" lang="zh-CN">
                <a:noFill/>
              </a:rPr>
              <a:t> </a:t>
            </a:r>
          </a:p>
        </p:txBody>
      </p:sp>
      <p:pic>
        <p:nvPicPr>
          <p:cNvPr id="2097172" name="图片 7"/>
          <p:cNvPicPr>
            <a:picLocks noChangeAspect="1"/>
          </p:cNvPicPr>
          <p:nvPr/>
        </p:nvPicPr>
        <p:blipFill>
          <a:blip xmlns:r="http://schemas.openxmlformats.org/officeDocument/2006/relationships" r:embed="rId3" cstate="print"/>
          <a:stretch>
            <a:fillRect/>
          </a:stretch>
        </p:blipFill>
        <p:spPr>
          <a:xfrm>
            <a:off x="1082145" y="3649888"/>
            <a:ext cx="6231846" cy="242822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793"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94"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95"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796" name="矩形 9"/>
          <p:cNvSpPr/>
          <p:nvPr/>
        </p:nvSpPr>
        <p:spPr>
          <a:xfrm>
            <a:off x="1152000" y="288000"/>
            <a:ext cx="5796281" cy="62484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连续时间信号频谱采样恢复</a:t>
            </a:r>
          </a:p>
        </p:txBody>
      </p:sp>
      <p:pic>
        <p:nvPicPr>
          <p:cNvPr id="2097173" name="图片 7"/>
          <p:cNvPicPr>
            <a:picLocks noChangeAspect="1"/>
          </p:cNvPicPr>
          <p:nvPr/>
        </p:nvPicPr>
        <p:blipFill rotWithShape="1">
          <a:blip xmlns:r="http://schemas.openxmlformats.org/officeDocument/2006/relationships" r:embed="rId1" cstate="print"/>
          <a:srcRect l="48023"/>
          <a:stretch>
            <a:fillRect/>
          </a:stretch>
        </p:blipFill>
        <p:spPr>
          <a:xfrm>
            <a:off x="4028069" y="1160575"/>
            <a:ext cx="3239110" cy="2428229"/>
          </a:xfrm>
          <a:prstGeom prst="rect"/>
        </p:spPr>
      </p:pic>
      <p:pic>
        <p:nvPicPr>
          <p:cNvPr id="2097174" name="图片 15"/>
          <p:cNvPicPr>
            <a:picLocks noChangeAspect="1"/>
          </p:cNvPicPr>
          <p:nvPr/>
        </p:nvPicPr>
        <p:blipFill>
          <a:blip xmlns:r="http://schemas.openxmlformats.org/officeDocument/2006/relationships" r:embed="rId2" cstate="print"/>
          <a:stretch>
            <a:fillRect/>
          </a:stretch>
        </p:blipFill>
        <p:spPr>
          <a:xfrm>
            <a:off x="3903374" y="3477162"/>
            <a:ext cx="3418715" cy="2545091"/>
          </a:xfrm>
          <a:prstGeom prst="rect"/>
        </p:spPr>
      </p:pic>
      <p:pic>
        <p:nvPicPr>
          <p:cNvPr id="2097175" name="图片 17"/>
          <p:cNvPicPr>
            <a:picLocks noChangeAspect="1"/>
          </p:cNvPicPr>
          <p:nvPr/>
        </p:nvPicPr>
        <p:blipFill>
          <a:blip xmlns:r="http://schemas.openxmlformats.org/officeDocument/2006/relationships" r:embed="rId3" cstate="print"/>
          <a:stretch>
            <a:fillRect/>
          </a:stretch>
        </p:blipFill>
        <p:spPr>
          <a:xfrm>
            <a:off x="8198631" y="976902"/>
            <a:ext cx="3745829" cy="2611902"/>
          </a:xfrm>
          <a:prstGeom prst="rect"/>
        </p:spPr>
      </p:pic>
      <p:cxnSp>
        <p:nvCxnSpPr>
          <p:cNvPr id="3145745" name="直接箭头连接符 19"/>
          <p:cNvCxnSpPr>
            <a:cxnSpLocks/>
          </p:cNvCxnSpPr>
          <p:nvPr/>
        </p:nvCxnSpPr>
        <p:spPr>
          <a:xfrm>
            <a:off x="6582544" y="2282853"/>
            <a:ext cx="2215006" cy="0"/>
          </a:xfrm>
          <a:prstGeom prst="straightConnector1"/>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97" name="文本框 21"/>
          <p:cNvSpPr txBox="1"/>
          <p:nvPr/>
        </p:nvSpPr>
        <p:spPr>
          <a:xfrm>
            <a:off x="7045413" y="1840172"/>
            <a:ext cx="1249352" cy="400110"/>
          </a:xfrm>
          <a:prstGeom prst="rect"/>
          <a:noFill/>
        </p:spPr>
        <p:txBody>
          <a:bodyPr rtlCol="0" wrap="square">
            <a:spAutoFit/>
          </a:bodyPr>
          <a:p>
            <a:r>
              <a:rPr altLang="en-US" b="1" dirty="0" sz="2000" lang="zh-CN">
                <a:latin typeface="楷体" panose="02010609060101010101" pitchFamily="49" charset="-122"/>
                <a:ea typeface="楷体" panose="02010609060101010101" pitchFamily="49" charset="-122"/>
              </a:rPr>
              <a:t>频谱采样</a:t>
            </a:r>
          </a:p>
        </p:txBody>
      </p:sp>
      <p:sp>
        <p:nvSpPr>
          <p:cNvPr id="1048798" name="文本框 22"/>
          <p:cNvSpPr txBox="1"/>
          <p:nvPr/>
        </p:nvSpPr>
        <p:spPr>
          <a:xfrm>
            <a:off x="7659751" y="4305729"/>
            <a:ext cx="3371154" cy="707886"/>
          </a:xfrm>
          <a:prstGeom prst="rect"/>
          <a:noFill/>
        </p:spPr>
        <p:txBody>
          <a:bodyPr rtlCol="0" wrap="square">
            <a:spAutoFit/>
          </a:bodyPr>
          <a:p>
            <a:r>
              <a:rPr altLang="en-US" b="1" dirty="0" sz="2000" lang="zh-CN">
                <a:highlight>
                  <a:srgbClr val="FFFFFF"/>
                </a:highlight>
                <a:latin typeface="楷体" panose="02010609060101010101" pitchFamily="49" charset="-122"/>
                <a:ea typeface="楷体" panose="02010609060101010101" pitchFamily="49" charset="-122"/>
              </a:rPr>
              <a:t>对</a:t>
            </a:r>
            <a:r>
              <a:rPr altLang="zh-CN" b="1" dirty="0" sz="2000" lang="en-US">
                <a:highlight>
                  <a:srgbClr val="FFFFFF"/>
                </a:highlight>
                <a:latin typeface="楷体" panose="02010609060101010101" pitchFamily="49" charset="-122"/>
                <a:ea typeface="楷体" panose="02010609060101010101" pitchFamily="49" charset="-122"/>
              </a:rPr>
              <a:t>H(w)</a:t>
            </a:r>
            <a:r>
              <a:rPr altLang="en-US" b="1" dirty="0" sz="2000" lang="zh-CN">
                <a:highlight>
                  <a:srgbClr val="FFFFFF"/>
                </a:highlight>
                <a:latin typeface="楷体" panose="02010609060101010101" pitchFamily="49" charset="-122"/>
                <a:ea typeface="楷体" panose="02010609060101010101" pitchFamily="49" charset="-122"/>
              </a:rPr>
              <a:t>以△</a:t>
            </a:r>
            <a:r>
              <a:rPr altLang="zh-CN" b="1" dirty="0" sz="2000" lang="en-US">
                <a:highlight>
                  <a:srgbClr val="FFFFFF"/>
                </a:highlight>
                <a:latin typeface="楷体" panose="02010609060101010101" pitchFamily="49" charset="-122"/>
                <a:ea typeface="楷体" panose="02010609060101010101" pitchFamily="49" charset="-122"/>
              </a:rPr>
              <a:t>w</a:t>
            </a:r>
            <a:r>
              <a:rPr altLang="en-US" b="1" dirty="0" sz="2000" lang="zh-CN">
                <a:highlight>
                  <a:srgbClr val="FFFFFF"/>
                </a:highlight>
                <a:latin typeface="楷体" panose="02010609060101010101" pitchFamily="49" charset="-122"/>
                <a:ea typeface="楷体" panose="02010609060101010101" pitchFamily="49" charset="-122"/>
              </a:rPr>
              <a:t>进行频谱采样后，可以联想到傅里叶级数</a:t>
            </a:r>
          </a:p>
        </p:txBody>
      </p:sp>
      <p:cxnSp>
        <p:nvCxnSpPr>
          <p:cNvPr id="3145746" name="直接箭头连接符 23"/>
          <p:cNvCxnSpPr>
            <a:cxnSpLocks/>
          </p:cNvCxnSpPr>
          <p:nvPr/>
        </p:nvCxnSpPr>
        <p:spPr>
          <a:xfrm flipH="1">
            <a:off x="6777709" y="3688634"/>
            <a:ext cx="1830464" cy="1022448"/>
          </a:xfrm>
          <a:prstGeom prst="straightConnector1"/>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97176" name="图片 26"/>
          <p:cNvPicPr>
            <a:picLocks noChangeAspect="1"/>
          </p:cNvPicPr>
          <p:nvPr/>
        </p:nvPicPr>
        <p:blipFill rotWithShape="1">
          <a:blip xmlns:r="http://schemas.openxmlformats.org/officeDocument/2006/relationships" r:embed="rId4" cstate="print"/>
          <a:srcRect l="3260" t="12399" r="16393" b="10828"/>
          <a:stretch>
            <a:fillRect/>
          </a:stretch>
        </p:blipFill>
        <p:spPr>
          <a:xfrm>
            <a:off x="362222" y="1060745"/>
            <a:ext cx="3631148" cy="2424341"/>
          </a:xfrm>
          <a:prstGeom prst="rect"/>
        </p:spPr>
      </p:pic>
      <p:sp>
        <p:nvSpPr>
          <p:cNvPr id="1048799" name="文本框 31"/>
          <p:cNvSpPr txBox="1"/>
          <p:nvPr/>
        </p:nvSpPr>
        <p:spPr>
          <a:xfrm>
            <a:off x="253000" y="6070572"/>
            <a:ext cx="9373757" cy="400110"/>
          </a:xfrm>
          <a:prstGeom prst="rect"/>
          <a:noFill/>
        </p:spPr>
        <p:txBody>
          <a:bodyPr rtlCol="0" wrap="square">
            <a:spAutoFit/>
          </a:bodyPr>
          <a:p>
            <a:r>
              <a:rPr altLang="en-US" b="1" dirty="0" sz="2000" lang="zh-CN">
                <a:highlight>
                  <a:srgbClr val="FFFFFF"/>
                </a:highlight>
                <a:latin typeface="楷体" panose="02010609060101010101" pitchFamily="49" charset="-122"/>
                <a:ea typeface="楷体" panose="02010609060101010101" pitchFamily="49" charset="-122"/>
              </a:rPr>
              <a:t>将采样后的傅里叶级数恢复至时域，可发现时域以</a:t>
            </a: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T</a:t>
            </a:r>
            <a:r>
              <a:rPr altLang="en-US" b="1" dirty="0" sz="2000" lang="zh-CN">
                <a:highlight>
                  <a:srgbClr val="FFFFFF"/>
                </a:highlight>
                <a:latin typeface="Times New Roman" panose="02020603050405020304" pitchFamily="18" charset="0"/>
                <a:ea typeface="楷体" panose="02010609060101010101" pitchFamily="49" charset="-122"/>
                <a:cs typeface="Times New Roman" panose="02020603050405020304" pitchFamily="18" charset="0"/>
              </a:rPr>
              <a:t>（</a:t>
            </a: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T=2π/</a:t>
            </a:r>
            <a:r>
              <a:rPr altLang="en-US" b="1" dirty="0" sz="2000" lang="zh-CN">
                <a:highlight>
                  <a:srgbClr val="FFFFFF"/>
                </a:highlight>
                <a:latin typeface="Times New Roman" panose="02020603050405020304" pitchFamily="18" charset="0"/>
                <a:ea typeface="楷体" panose="02010609060101010101" pitchFamily="49" charset="-122"/>
                <a:cs typeface="Times New Roman" panose="02020603050405020304" pitchFamily="18" charset="0"/>
              </a:rPr>
              <a:t>△</a:t>
            </a: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w </a:t>
            </a:r>
            <a:r>
              <a:rPr altLang="en-US" b="1" dirty="0" sz="2000" lang="zh-CN">
                <a:highlight>
                  <a:srgbClr val="FFFFFF"/>
                </a:highlight>
                <a:latin typeface="Times New Roman" panose="02020603050405020304" pitchFamily="18" charset="0"/>
                <a:ea typeface="楷体" panose="02010609060101010101" pitchFamily="49" charset="-122"/>
                <a:cs typeface="Times New Roman" panose="02020603050405020304" pitchFamily="18" charset="0"/>
              </a:rPr>
              <a:t>）进行</a:t>
            </a:r>
            <a:r>
              <a:rPr altLang="en-US" b="1" dirty="0" sz="2000" lang="zh-CN">
                <a:highlight>
                  <a:srgbClr val="FFFFFF"/>
                </a:highlight>
                <a:latin typeface="楷体" panose="02010609060101010101" pitchFamily="49" charset="-122"/>
                <a:ea typeface="楷体" panose="02010609060101010101" pitchFamily="49" charset="-122"/>
              </a:rPr>
              <a:t>周期延拓</a:t>
            </a:r>
          </a:p>
        </p:txBody>
      </p:sp>
      <p:grpSp>
        <p:nvGrpSpPr>
          <p:cNvPr id="93" name="组合 33"/>
          <p:cNvGrpSpPr/>
          <p:nvPr/>
        </p:nvGrpSpPr>
        <p:grpSpPr>
          <a:xfrm>
            <a:off x="452127" y="3584916"/>
            <a:ext cx="3541243" cy="2281236"/>
            <a:chOff x="452127" y="3584916"/>
            <a:chExt cx="3541243" cy="2281236"/>
          </a:xfrm>
        </p:grpSpPr>
        <p:pic>
          <p:nvPicPr>
            <p:cNvPr id="2097177" name="图片 28"/>
            <p:cNvPicPr>
              <a:picLocks noChangeAspect="1"/>
            </p:cNvPicPr>
            <p:nvPr/>
          </p:nvPicPr>
          <p:blipFill rotWithShape="1">
            <a:blip xmlns:r="http://schemas.openxmlformats.org/officeDocument/2006/relationships" r:embed="rId5" cstate="print"/>
            <a:srcRect l="3378" t="12739" r="12980" b="10149"/>
            <a:stretch>
              <a:fillRect/>
            </a:stretch>
          </p:blipFill>
          <p:spPr>
            <a:xfrm>
              <a:off x="452127" y="3584916"/>
              <a:ext cx="3541243" cy="2281236"/>
            </a:xfrm>
            <a:prstGeom prst="rect"/>
          </p:spPr>
        </p:pic>
        <p:sp>
          <p:nvSpPr>
            <p:cNvPr id="1048800" name="任意多边形: 形状 32"/>
            <p:cNvSpPr/>
            <p:nvPr/>
          </p:nvSpPr>
          <p:spPr>
            <a:xfrm>
              <a:off x="2268538" y="3612980"/>
              <a:ext cx="192881" cy="75654"/>
            </a:xfrm>
            <a:custGeom>
              <a:avLst/>
              <a:gdLst>
                <a:gd name="connsiteX0" fmla="*/ 0 w 233362"/>
                <a:gd name="connsiteY0" fmla="*/ 111995 h 111995"/>
                <a:gd name="connsiteX1" fmla="*/ 83344 w 233362"/>
                <a:gd name="connsiteY1" fmla="*/ 77 h 111995"/>
                <a:gd name="connsiteX2" fmla="*/ 173831 w 233362"/>
                <a:gd name="connsiteY2" fmla="*/ 92945 h 111995"/>
                <a:gd name="connsiteX3" fmla="*/ 233362 w 233362"/>
                <a:gd name="connsiteY3" fmla="*/ 4839 h 111995"/>
              </a:gdLst>
              <a:ahLst/>
              <a:cxnLst>
                <a:cxn ang="0">
                  <a:pos x="connsiteX0" y="connsiteY0"/>
                </a:cxn>
                <a:cxn ang="0">
                  <a:pos x="connsiteX1" y="connsiteY1"/>
                </a:cxn>
                <a:cxn ang="0">
                  <a:pos x="connsiteX2" y="connsiteY2"/>
                </a:cxn>
                <a:cxn ang="0">
                  <a:pos x="connsiteX3" y="connsiteY3"/>
                </a:cxn>
              </a:cxnLst>
              <a:rect l="l" t="t" r="r" b="b"/>
              <a:pathLst>
                <a:path w="233362" h="111995">
                  <a:moveTo>
                    <a:pt x="0" y="111995"/>
                  </a:moveTo>
                  <a:cubicBezTo>
                    <a:pt x="27186" y="57623"/>
                    <a:pt x="54372" y="3252"/>
                    <a:pt x="83344" y="77"/>
                  </a:cubicBezTo>
                  <a:cubicBezTo>
                    <a:pt x="112316" y="-3098"/>
                    <a:pt x="148828" y="92151"/>
                    <a:pt x="173831" y="92945"/>
                  </a:cubicBezTo>
                  <a:cubicBezTo>
                    <a:pt x="198834" y="93739"/>
                    <a:pt x="228599" y="19523"/>
                    <a:pt x="233362" y="48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804"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805"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806"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807" name="矩形 9"/>
          <p:cNvSpPr/>
          <p:nvPr/>
        </p:nvSpPr>
        <p:spPr>
          <a:xfrm>
            <a:off x="1152000" y="288000"/>
            <a:ext cx="5796281" cy="62484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连续时间信号频谱采样恢复</a:t>
            </a:r>
          </a:p>
        </p:txBody>
      </p:sp>
      <p:pic>
        <p:nvPicPr>
          <p:cNvPr id="2097178" name="图片 26"/>
          <p:cNvPicPr>
            <a:picLocks noChangeAspect="1"/>
          </p:cNvPicPr>
          <p:nvPr/>
        </p:nvPicPr>
        <p:blipFill rotWithShape="1">
          <a:blip xmlns:r="http://schemas.openxmlformats.org/officeDocument/2006/relationships" r:embed="rId1" cstate="print"/>
          <a:srcRect l="3260" t="12399" r="16393" b="10828"/>
          <a:stretch>
            <a:fillRect/>
          </a:stretch>
        </p:blipFill>
        <p:spPr>
          <a:xfrm>
            <a:off x="6131426" y="1360464"/>
            <a:ext cx="3152987" cy="2105096"/>
          </a:xfrm>
          <a:prstGeom prst="rect"/>
        </p:spPr>
      </p:pic>
      <p:cxnSp>
        <p:nvCxnSpPr>
          <p:cNvPr id="3145747" name="直接箭头连接符 1"/>
          <p:cNvCxnSpPr>
            <a:cxnSpLocks/>
          </p:cNvCxnSpPr>
          <p:nvPr/>
        </p:nvCxnSpPr>
        <p:spPr>
          <a:xfrm>
            <a:off x="5982641" y="2305236"/>
            <a:ext cx="533873" cy="0"/>
          </a:xfrm>
          <a:prstGeom prst="straightConnector1"/>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08" name="文本框 2"/>
          <p:cNvSpPr txBox="1"/>
          <p:nvPr/>
        </p:nvSpPr>
        <p:spPr>
          <a:xfrm>
            <a:off x="2647578" y="3886946"/>
            <a:ext cx="6670126" cy="2246769"/>
          </a:xfrm>
          <a:prstGeom prst="rect"/>
          <a:noFill/>
        </p:spPr>
        <p:txBody>
          <a:bodyPr rtlCol="0" wrap="square">
            <a:spAutoFit/>
          </a:bodyPr>
          <a:p>
            <a:r>
              <a:rPr altLang="en-US" b="1" dirty="0" sz="2000" lang="zh-CN">
                <a:highlight>
                  <a:srgbClr val="FFFFFF"/>
                </a:highlight>
                <a:latin typeface="楷体" panose="02010609060101010101" pitchFamily="49" charset="-122"/>
                <a:ea typeface="楷体" panose="02010609060101010101" pitchFamily="49" charset="-122"/>
              </a:rPr>
              <a:t>若想恢复出完整频谱，时域应不发生混叠，应满足：</a:t>
            </a:r>
            <a:endParaRPr altLang="zh-CN" b="1" dirty="0" sz="2000" lang="en-US">
              <a:highlight>
                <a:srgbClr val="FFFFFF"/>
              </a:highlight>
              <a:latin typeface="楷体" panose="02010609060101010101" pitchFamily="49" charset="-122"/>
              <a:ea typeface="楷体" panose="02010609060101010101" pitchFamily="49" charset="-122"/>
            </a:endParaRPr>
          </a:p>
          <a:p>
            <a:pPr algn="ct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T &gt; L</a:t>
            </a:r>
          </a:p>
          <a:p>
            <a:r>
              <a:rPr altLang="en-US" b="1" dirty="0" sz="2000" lang="zh-CN">
                <a:highlight>
                  <a:srgbClr val="FFFFFF"/>
                </a:highlight>
                <a:latin typeface="楷体" panose="02010609060101010101" pitchFamily="49" charset="-122"/>
                <a:ea typeface="楷体" panose="02010609060101010101" pitchFamily="49" charset="-122"/>
              </a:rPr>
              <a:t>且根据之前获得信息：</a:t>
            </a:r>
            <a:endParaRPr altLang="zh-CN" b="1" dirty="0" sz="2000" lang="en-US">
              <a:highlight>
                <a:srgbClr val="FFFFFF"/>
              </a:highlight>
              <a:latin typeface="楷体" panose="02010609060101010101" pitchFamily="49" charset="-122"/>
              <a:ea typeface="楷体" panose="02010609060101010101" pitchFamily="49" charset="-122"/>
            </a:endParaRPr>
          </a:p>
          <a:p>
            <a:pPr algn="ct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T = 2π/</a:t>
            </a:r>
            <a:r>
              <a:rPr altLang="en-US" b="1" dirty="0" sz="2000" lang="zh-CN">
                <a:highlight>
                  <a:srgbClr val="FFFFFF"/>
                </a:highlight>
                <a:latin typeface="Times New Roman" panose="02020603050405020304" pitchFamily="18" charset="0"/>
                <a:ea typeface="楷体" panose="02010609060101010101" pitchFamily="49" charset="-122"/>
                <a:cs typeface="Times New Roman" panose="02020603050405020304" pitchFamily="18" charset="0"/>
              </a:rPr>
              <a:t>△</a:t>
            </a: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w</a:t>
            </a:r>
          </a:p>
          <a:p>
            <a:pPr algn="ct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N = W/</a:t>
            </a:r>
            <a:r>
              <a:rPr altLang="en-US" b="1" dirty="0" sz="2000" lang="zh-CN">
                <a:highlight>
                  <a:srgbClr val="FFFFFF"/>
                </a:highlight>
                <a:latin typeface="Times New Roman" panose="02020603050405020304" pitchFamily="18" charset="0"/>
                <a:ea typeface="楷体" panose="02010609060101010101" pitchFamily="49" charset="-122"/>
                <a:cs typeface="Times New Roman" panose="02020603050405020304" pitchFamily="18" charset="0"/>
              </a:rPr>
              <a:t>△</a:t>
            </a: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w   </a:t>
            </a:r>
          </a:p>
          <a:p>
            <a:r>
              <a:rPr altLang="en-US" b="1" dirty="0" sz="2000" lang="zh-CN">
                <a:highlight>
                  <a:srgbClr val="FFFFFF"/>
                </a:highlight>
                <a:latin typeface="楷体" panose="02010609060101010101" pitchFamily="49" charset="-122"/>
                <a:ea typeface="楷体" panose="02010609060101010101" pitchFamily="49" charset="-122"/>
              </a:rPr>
              <a:t>可以推断得：</a:t>
            </a:r>
            <a:endParaRPr altLang="zh-CN" b="1" dirty="0" sz="2000" lang="en-US">
              <a:highlight>
                <a:srgbClr val="FFFFFF"/>
              </a:highlight>
              <a:latin typeface="楷体" panose="02010609060101010101" pitchFamily="49" charset="-122"/>
              <a:ea typeface="楷体" panose="02010609060101010101" pitchFamily="49" charset="-122"/>
            </a:endParaRPr>
          </a:p>
          <a:p>
            <a:pPr algn="ctr"/>
            <a:r>
              <a:rPr altLang="zh-CN" b="1" dirty="0" sz="2000" lang="en-US">
                <a:highlight>
                  <a:srgbClr val="FFFFFF"/>
                </a:highlight>
                <a:latin typeface="Times New Roman" panose="02020603050405020304" pitchFamily="18" charset="0"/>
                <a:ea typeface="楷体" panose="02010609060101010101" pitchFamily="49" charset="-122"/>
                <a:cs typeface="Times New Roman" panose="02020603050405020304" pitchFamily="18" charset="0"/>
              </a:rPr>
              <a:t>N &gt; WL/2π</a:t>
            </a:r>
            <a:endParaRPr altLang="en-US" b="1" dirty="0" sz="2000" lang="zh-CN">
              <a:highlight>
                <a:srgbClr val="FFFFFF"/>
              </a:highlight>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97179" name="图片 6"/>
          <p:cNvPicPr>
            <a:picLocks noChangeAspect="1"/>
          </p:cNvPicPr>
          <p:nvPr/>
        </p:nvPicPr>
        <p:blipFill rotWithShape="1">
          <a:blip xmlns:r="http://schemas.openxmlformats.org/officeDocument/2006/relationships" r:embed="rId2" cstate="print"/>
          <a:srcRect l="48023" r="4713"/>
          <a:stretch>
            <a:fillRect/>
          </a:stretch>
        </p:blipFill>
        <p:spPr>
          <a:xfrm>
            <a:off x="9432268" y="1411823"/>
            <a:ext cx="2725308" cy="2246769"/>
          </a:xfrm>
          <a:prstGeom prst="rect"/>
        </p:spPr>
      </p:pic>
      <p:cxnSp>
        <p:nvCxnSpPr>
          <p:cNvPr id="3145748" name="直接箭头连接符 8"/>
          <p:cNvCxnSpPr>
            <a:cxnSpLocks/>
          </p:cNvCxnSpPr>
          <p:nvPr/>
        </p:nvCxnSpPr>
        <p:spPr>
          <a:xfrm>
            <a:off x="8848666" y="2305236"/>
            <a:ext cx="555644" cy="0"/>
          </a:xfrm>
          <a:prstGeom prst="straightConnector1"/>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97180" name="图片 14"/>
          <p:cNvPicPr>
            <a:picLocks noChangeAspect="1"/>
          </p:cNvPicPr>
          <p:nvPr/>
        </p:nvPicPr>
        <p:blipFill>
          <a:blip xmlns:r="http://schemas.openxmlformats.org/officeDocument/2006/relationships" r:embed="rId3" cstate="print"/>
          <a:stretch>
            <a:fillRect/>
          </a:stretch>
        </p:blipFill>
        <p:spPr>
          <a:xfrm>
            <a:off x="307101" y="1453850"/>
            <a:ext cx="2576804" cy="1918323"/>
          </a:xfrm>
          <a:prstGeom prst="rect"/>
        </p:spPr>
      </p:pic>
      <p:cxnSp>
        <p:nvCxnSpPr>
          <p:cNvPr id="3145749" name="直接箭头连接符 16"/>
          <p:cNvCxnSpPr>
            <a:cxnSpLocks/>
          </p:cNvCxnSpPr>
          <p:nvPr/>
        </p:nvCxnSpPr>
        <p:spPr>
          <a:xfrm>
            <a:off x="2616969" y="2207738"/>
            <a:ext cx="533873" cy="0"/>
          </a:xfrm>
          <a:prstGeom prst="straightConnector1"/>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组合 25"/>
          <p:cNvGrpSpPr/>
          <p:nvPr/>
        </p:nvGrpSpPr>
        <p:grpSpPr>
          <a:xfrm>
            <a:off x="3129995" y="1493591"/>
            <a:ext cx="2881534" cy="1878582"/>
            <a:chOff x="3129995" y="1493591"/>
            <a:chExt cx="2881534" cy="1878582"/>
          </a:xfrm>
        </p:grpSpPr>
        <p:pic>
          <p:nvPicPr>
            <p:cNvPr id="2097181" name="图片 28"/>
            <p:cNvPicPr>
              <a:picLocks noChangeAspect="1"/>
            </p:cNvPicPr>
            <p:nvPr/>
          </p:nvPicPr>
          <p:blipFill rotWithShape="1">
            <a:blip xmlns:r="http://schemas.openxmlformats.org/officeDocument/2006/relationships" r:embed="rId4" cstate="print"/>
            <a:srcRect l="3378" t="12739" r="12980" b="10149"/>
            <a:stretch>
              <a:fillRect/>
            </a:stretch>
          </p:blipFill>
          <p:spPr>
            <a:xfrm>
              <a:off x="3129995" y="1515915"/>
              <a:ext cx="2881534" cy="1856258"/>
            </a:xfrm>
            <a:prstGeom prst="rect"/>
          </p:spPr>
        </p:pic>
        <p:sp>
          <p:nvSpPr>
            <p:cNvPr id="1048809" name="任意多边形: 形状 24"/>
            <p:cNvSpPr/>
            <p:nvPr/>
          </p:nvSpPr>
          <p:spPr>
            <a:xfrm>
              <a:off x="4605338" y="1493591"/>
              <a:ext cx="192881" cy="75654"/>
            </a:xfrm>
            <a:custGeom>
              <a:avLst/>
              <a:gdLst>
                <a:gd name="connsiteX0" fmla="*/ 0 w 233362"/>
                <a:gd name="connsiteY0" fmla="*/ 111995 h 111995"/>
                <a:gd name="connsiteX1" fmla="*/ 83344 w 233362"/>
                <a:gd name="connsiteY1" fmla="*/ 77 h 111995"/>
                <a:gd name="connsiteX2" fmla="*/ 173831 w 233362"/>
                <a:gd name="connsiteY2" fmla="*/ 92945 h 111995"/>
                <a:gd name="connsiteX3" fmla="*/ 233362 w 233362"/>
                <a:gd name="connsiteY3" fmla="*/ 4839 h 111995"/>
              </a:gdLst>
              <a:ahLst/>
              <a:cxnLst>
                <a:cxn ang="0">
                  <a:pos x="connsiteX0" y="connsiteY0"/>
                </a:cxn>
                <a:cxn ang="0">
                  <a:pos x="connsiteX1" y="connsiteY1"/>
                </a:cxn>
                <a:cxn ang="0">
                  <a:pos x="connsiteX2" y="connsiteY2"/>
                </a:cxn>
                <a:cxn ang="0">
                  <a:pos x="connsiteX3" y="connsiteY3"/>
                </a:cxn>
              </a:cxnLst>
              <a:rect l="l" t="t" r="r" b="b"/>
              <a:pathLst>
                <a:path w="233362" h="111995">
                  <a:moveTo>
                    <a:pt x="0" y="111995"/>
                  </a:moveTo>
                  <a:cubicBezTo>
                    <a:pt x="27186" y="57623"/>
                    <a:pt x="54372" y="3252"/>
                    <a:pt x="83344" y="77"/>
                  </a:cubicBezTo>
                  <a:cubicBezTo>
                    <a:pt x="112316" y="-3098"/>
                    <a:pt x="148828" y="92151"/>
                    <a:pt x="173831" y="92945"/>
                  </a:cubicBezTo>
                  <a:cubicBezTo>
                    <a:pt x="198834" y="93739"/>
                    <a:pt x="228599" y="19523"/>
                    <a:pt x="233362" y="48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pic>
        <p:nvPicPr>
          <p:cNvPr id="2097182" name="图片 9"/>
          <p:cNvPicPr>
            <a:picLocks noChangeAspect="1"/>
          </p:cNvPicPr>
          <p:nvPr/>
        </p:nvPicPr>
        <p:blipFill>
          <a:blip xmlns:r="http://schemas.openxmlformats.org/officeDocument/2006/relationships" r:embed="rId1"/>
          <a:stretch>
            <a:fillRect/>
          </a:stretch>
        </p:blipFill>
        <p:spPr>
          <a:xfrm>
            <a:off x="-1831049" y="1855366"/>
            <a:ext cx="8175445" cy="3529890"/>
          </a:xfrm>
          <a:prstGeom prst="rect"/>
        </p:spPr>
      </p:pic>
      <p:sp>
        <p:nvSpPr>
          <p:cNvPr id="1048813" name="平行四边形 33"/>
          <p:cNvSpPr/>
          <p:nvPr/>
        </p:nvSpPr>
        <p:spPr>
          <a:xfrm>
            <a:off x="9700192" y="-21822"/>
            <a:ext cx="5520696" cy="6858000"/>
          </a:xfrm>
          <a:prstGeom prst="parallelogram">
            <a:avLst>
              <a:gd name="adj" fmla="val 76100"/>
            </a:avLst>
          </a:prstGeom>
          <a:gradFill>
            <a:gsLst>
              <a:gs pos="0">
                <a:srgbClr val="0070C0"/>
              </a:gs>
              <a:gs pos="100000">
                <a:srgbClr val="002060"/>
              </a:gs>
            </a:gsLst>
            <a:lin ang="2700000" scaled="1"/>
          </a:gradFill>
          <a:ln>
            <a:noFill/>
          </a:ln>
          <a:effectLst>
            <a:outerShdw algn="tl" blurRad="76200" dir="2700000" dist="762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814" name="平行四边形 13"/>
          <p:cNvSpPr/>
          <p:nvPr/>
        </p:nvSpPr>
        <p:spPr>
          <a:xfrm>
            <a:off x="-4160345" y="1627322"/>
            <a:ext cx="6973806" cy="5230678"/>
          </a:xfrm>
          <a:prstGeom prst="parallelogram">
            <a:avLst>
              <a:gd name="adj" fmla="val 60655"/>
            </a:avLst>
          </a:prstGeom>
          <a:solidFill>
            <a:srgbClr val="0070C0"/>
          </a:solidFill>
          <a:ln>
            <a:noFill/>
          </a:ln>
          <a:effectLst>
            <a:outerShdw algn="tl" blurRad="50800" dir="2700000" dist="635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815" name="三角形 15"/>
          <p:cNvSpPr/>
          <p:nvPr/>
        </p:nvSpPr>
        <p:spPr>
          <a:xfrm>
            <a:off x="2003698" y="1631111"/>
            <a:ext cx="1627559" cy="1337504"/>
          </a:xfrm>
          <a:prstGeom prst="triangle"/>
          <a:gradFill flip="none" rotWithShape="1">
            <a:gsLst>
              <a:gs pos="0">
                <a:srgbClr val="0070C0"/>
              </a:gs>
              <a:gs pos="100000">
                <a:srgbClr val="00206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816" name="三角形 29"/>
          <p:cNvSpPr/>
          <p:nvPr/>
        </p:nvSpPr>
        <p:spPr>
          <a:xfrm rot="10800000">
            <a:off x="2987725" y="1911477"/>
            <a:ext cx="1266785" cy="1041025"/>
          </a:xfrm>
          <a:prstGeom prst="triangle"/>
          <a:solidFill>
            <a:srgbClr val="0064C8"/>
          </a:solidFill>
          <a:ln>
            <a:noFill/>
          </a:ln>
          <a:effectLst>
            <a:outerShdw algn="tl" blurRad="76200" dir="2700000" dist="635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3145750" name="直线连接符 24"/>
          <p:cNvCxnSpPr>
            <a:cxnSpLocks/>
          </p:cNvCxnSpPr>
          <p:nvPr/>
        </p:nvCxnSpPr>
        <p:spPr>
          <a:xfrm flipH="1">
            <a:off x="11287970" y="5356368"/>
            <a:ext cx="904030" cy="1501632"/>
          </a:xfrm>
          <a:prstGeom prst="line"/>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3145751" name="直线连接符 53"/>
          <p:cNvCxnSpPr>
            <a:cxnSpLocks/>
          </p:cNvCxnSpPr>
          <p:nvPr/>
        </p:nvCxnSpPr>
        <p:spPr>
          <a:xfrm flipH="1">
            <a:off x="5680255" y="1466983"/>
            <a:ext cx="904030" cy="1501632"/>
          </a:xfrm>
          <a:prstGeom prst="line"/>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3145752" name="直线连接符 54"/>
          <p:cNvCxnSpPr>
            <a:cxnSpLocks/>
          </p:cNvCxnSpPr>
          <p:nvPr/>
        </p:nvCxnSpPr>
        <p:spPr>
          <a:xfrm flipH="1">
            <a:off x="-228600" y="5572016"/>
            <a:ext cx="904030" cy="1501632"/>
          </a:xfrm>
          <a:prstGeom prst="line"/>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104881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048818" name="矩形 21"/>
          <p:cNvSpPr/>
          <p:nvPr/>
        </p:nvSpPr>
        <p:spPr>
          <a:xfrm>
            <a:off x="6150473" y="2444140"/>
            <a:ext cx="5284829" cy="1791969"/>
          </a:xfrm>
          <a:prstGeom prst="rect"/>
          <a:noFill/>
        </p:spPr>
        <p:txBody>
          <a:bodyPr wrap="square">
            <a:spAutoFit/>
          </a:bodyPr>
          <a:p>
            <a:pPr algn="dist" lvl="0">
              <a:lnSpc>
                <a:spcPct val="130000"/>
              </a:lnSpc>
            </a:pPr>
            <a:r>
              <a:rPr altLang="en-US" b="1" dirty="0" sz="8800" kumimoji="1" lang="zh-CN">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谢谢大家</a:t>
            </a:r>
            <a:endParaRPr altLang="en-US" b="1" dirty="0" sz="6600" kumimoji="1" lang="zh-CN">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048819" name="文本框 16"/>
          <p:cNvSpPr txBox="1"/>
          <p:nvPr/>
        </p:nvSpPr>
        <p:spPr>
          <a:xfrm>
            <a:off x="4354351" y="5047329"/>
            <a:ext cx="3500090" cy="369332"/>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r>
              <a:rPr altLang="zh-CN"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年</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9</a:t>
            </a:r>
            <a:r>
              <a:rPr altLang="zh-CN"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月</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 </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S</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e</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p</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tember</a:t>
            </a:r>
            <a:r>
              <a:rPr altLang="zh-CN"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0</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r>
              <a:rPr altLang="zh-CN" baseline="0" cap="none" dirty="0" i="0" kern="1200" kumimoji="1"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a:t>
            </a:r>
            <a:endParaRPr altLang="en-US" lang="zh-CN"/>
          </a:p>
        </p:txBody>
      </p:sp>
      <p:sp>
        <p:nvSpPr>
          <p:cNvPr id="1048820" name="文本框 23"/>
          <p:cNvSpPr txBox="1"/>
          <p:nvPr/>
        </p:nvSpPr>
        <p:spPr>
          <a:xfrm>
            <a:off x="8157428" y="5047329"/>
            <a:ext cx="2430250" cy="369332"/>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en-US" baseline="0" cap="none" dirty="0" i="0" kern="1200" kumimoji="1"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网络信息中心</a:t>
            </a:r>
            <a:endParaRPr altLang="zh-CN" dirty="0" kumimoji="1" lang="en-US">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97183" name="图片 25"/>
          <p:cNvPicPr>
            <a:picLocks noChangeAspect="1"/>
          </p:cNvPicPr>
          <p:nvPr/>
        </p:nvPicPr>
        <p:blipFill>
          <a:blip xmlns:r="http://schemas.openxmlformats.org/officeDocument/2006/relationships" r:embed="rId2" cstate="print"/>
          <a:stretch>
            <a:fillRect/>
          </a:stretch>
        </p:blipFill>
        <p:spPr>
          <a:xfrm>
            <a:off x="8841600" y="1911477"/>
            <a:ext cx="2514152" cy="673296"/>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79" name="Google Shape;1661;p42"/>
          <p:cNvSpPr/>
          <p:nvPr/>
        </p:nvSpPr>
        <p:spPr>
          <a:xfrm>
            <a:off x="8713978" y="2606313"/>
            <a:ext cx="2594742" cy="1204273"/>
          </a:xfrm>
          <a:prstGeom prst="rightArrow">
            <a:avLst>
              <a:gd name="adj1" fmla="val 61398"/>
              <a:gd name="adj2" fmla="val 69307"/>
            </a:avLst>
          </a:prstGeom>
          <a:solidFill>
            <a:schemeClr val="accent5">
              <a:lumMod val="60000"/>
              <a:lumOff val="4000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cs typeface="+mn-ea"/>
              <a:sym typeface="+mn-lt"/>
            </a:endParaRPr>
          </a:p>
        </p:txBody>
      </p:sp>
      <p:sp>
        <p:nvSpPr>
          <p:cNvPr id="1048680" name="Google Shape;1662;p42"/>
          <p:cNvSpPr/>
          <p:nvPr/>
        </p:nvSpPr>
        <p:spPr>
          <a:xfrm>
            <a:off x="6763287" y="2606313"/>
            <a:ext cx="2594742" cy="1204273"/>
          </a:xfrm>
          <a:prstGeom prst="rightArrow">
            <a:avLst>
              <a:gd name="adj1" fmla="val 61398"/>
              <a:gd name="adj2" fmla="val 69307"/>
            </a:avLst>
          </a:prstGeom>
          <a:solidFill>
            <a:schemeClr val="accent1">
              <a:lumMod val="60000"/>
              <a:lumOff val="4000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cs typeface="+mn-ea"/>
              <a:sym typeface="+mn-lt"/>
            </a:endParaRPr>
          </a:p>
        </p:txBody>
      </p:sp>
      <p:sp>
        <p:nvSpPr>
          <p:cNvPr id="1048681" name="Google Shape;1663;p42"/>
          <p:cNvSpPr/>
          <p:nvPr/>
        </p:nvSpPr>
        <p:spPr>
          <a:xfrm>
            <a:off x="4812598" y="2606313"/>
            <a:ext cx="2594742" cy="1204273"/>
          </a:xfrm>
          <a:prstGeom prst="rightArrow">
            <a:avLst>
              <a:gd name="adj1" fmla="val 61398"/>
              <a:gd name="adj2" fmla="val 69307"/>
            </a:avLst>
          </a:prstGeom>
          <a:solidFill>
            <a:schemeClr val="accent5">
              <a:lumMod val="7500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cs typeface="+mn-ea"/>
              <a:sym typeface="+mn-lt"/>
            </a:endParaRPr>
          </a:p>
        </p:txBody>
      </p:sp>
      <p:sp>
        <p:nvSpPr>
          <p:cNvPr id="1048682" name="Google Shape;1664;p42"/>
          <p:cNvSpPr/>
          <p:nvPr/>
        </p:nvSpPr>
        <p:spPr>
          <a:xfrm>
            <a:off x="2861909" y="2606313"/>
            <a:ext cx="2594742" cy="1204273"/>
          </a:xfrm>
          <a:prstGeom prst="rightArrow">
            <a:avLst>
              <a:gd name="adj1" fmla="val 61398"/>
              <a:gd name="adj2" fmla="val 69307"/>
            </a:avLst>
          </a:prstGeom>
          <a:solidFill>
            <a:schemeClr val="accent1">
              <a:lumMod val="7500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cs typeface="+mn-ea"/>
              <a:sym typeface="+mn-lt"/>
            </a:endParaRPr>
          </a:p>
        </p:txBody>
      </p:sp>
      <p:sp>
        <p:nvSpPr>
          <p:cNvPr id="1048683" name="Google Shape;1665;p42"/>
          <p:cNvSpPr/>
          <p:nvPr/>
        </p:nvSpPr>
        <p:spPr>
          <a:xfrm>
            <a:off x="911220" y="2606313"/>
            <a:ext cx="2594742" cy="1204273"/>
          </a:xfrm>
          <a:prstGeom prst="rightArrow">
            <a:avLst>
              <a:gd name="adj1" fmla="val 61398"/>
              <a:gd name="adj2" fmla="val 69307"/>
            </a:avLst>
          </a:prstGeom>
          <a:solidFill>
            <a:schemeClr val="accent1">
              <a:lumMod val="5000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cs typeface="+mn-ea"/>
              <a:sym typeface="+mn-lt"/>
            </a:endParaRPr>
          </a:p>
        </p:txBody>
      </p:sp>
      <p:sp>
        <p:nvSpPr>
          <p:cNvPr id="1048684" name="Google Shape;1666;p42"/>
          <p:cNvSpPr txBox="1"/>
          <p:nvPr/>
        </p:nvSpPr>
        <p:spPr>
          <a:xfrm>
            <a:off x="1571809" y="2934962"/>
            <a:ext cx="1836023" cy="546975"/>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dirty="0" lang="en-US">
                <a:solidFill>
                  <a:srgbClr val="FFFFFF"/>
                </a:solidFill>
                <a:cs typeface="+mn-ea"/>
                <a:sym typeface="+mn-lt"/>
              </a:rPr>
              <a:t>STEP</a:t>
            </a:r>
            <a:endParaRPr b="1" dirty="0">
              <a:solidFill>
                <a:srgbClr val="FFFFFF"/>
              </a:solidFill>
              <a:cs typeface="+mn-ea"/>
              <a:sym typeface="+mn-lt"/>
            </a:endParaRPr>
          </a:p>
        </p:txBody>
      </p:sp>
      <p:sp>
        <p:nvSpPr>
          <p:cNvPr id="1048685" name="Google Shape;1667;p42"/>
          <p:cNvSpPr txBox="1"/>
          <p:nvPr/>
        </p:nvSpPr>
        <p:spPr>
          <a:xfrm>
            <a:off x="3555523" y="2934962"/>
            <a:ext cx="1786474" cy="546975"/>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dirty="0" lang="en-US">
                <a:solidFill>
                  <a:srgbClr val="FFFFFF"/>
                </a:solidFill>
                <a:cs typeface="+mn-ea"/>
                <a:sym typeface="+mn-lt"/>
              </a:rPr>
              <a:t>STEP</a:t>
            </a:r>
            <a:endParaRPr b="1" dirty="0">
              <a:solidFill>
                <a:srgbClr val="FFFFFF"/>
              </a:solidFill>
              <a:cs typeface="+mn-ea"/>
              <a:sym typeface="+mn-lt"/>
            </a:endParaRPr>
          </a:p>
        </p:txBody>
      </p:sp>
      <p:sp>
        <p:nvSpPr>
          <p:cNvPr id="1048686" name="Google Shape;1668;p42"/>
          <p:cNvSpPr txBox="1"/>
          <p:nvPr/>
        </p:nvSpPr>
        <p:spPr>
          <a:xfrm>
            <a:off x="5489689" y="2934962"/>
            <a:ext cx="1786474" cy="546975"/>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dirty="0" lang="en-US">
                <a:solidFill>
                  <a:srgbClr val="FFFFFF"/>
                </a:solidFill>
                <a:cs typeface="+mn-ea"/>
                <a:sym typeface="+mn-lt"/>
              </a:rPr>
              <a:t>STEP</a:t>
            </a:r>
            <a:endParaRPr b="1" dirty="0">
              <a:solidFill>
                <a:srgbClr val="FFFFFF"/>
              </a:solidFill>
              <a:cs typeface="+mn-ea"/>
              <a:sym typeface="+mn-lt"/>
            </a:endParaRPr>
          </a:p>
        </p:txBody>
      </p:sp>
      <p:sp>
        <p:nvSpPr>
          <p:cNvPr id="1048687" name="Google Shape;1669;p42"/>
          <p:cNvSpPr txBox="1"/>
          <p:nvPr/>
        </p:nvSpPr>
        <p:spPr>
          <a:xfrm>
            <a:off x="7423854" y="2934962"/>
            <a:ext cx="1786474" cy="546975"/>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dirty="0" lang="en-US">
                <a:solidFill>
                  <a:srgbClr val="FFFFFF"/>
                </a:solidFill>
                <a:cs typeface="+mn-ea"/>
                <a:sym typeface="+mn-lt"/>
              </a:rPr>
              <a:t>STEP</a:t>
            </a:r>
            <a:endParaRPr b="1" dirty="0">
              <a:solidFill>
                <a:srgbClr val="FFFFFF"/>
              </a:solidFill>
              <a:cs typeface="+mn-ea"/>
              <a:sym typeface="+mn-lt"/>
            </a:endParaRPr>
          </a:p>
        </p:txBody>
      </p:sp>
      <p:sp>
        <p:nvSpPr>
          <p:cNvPr id="1048688" name="Google Shape;1670;p42"/>
          <p:cNvSpPr txBox="1"/>
          <p:nvPr/>
        </p:nvSpPr>
        <p:spPr>
          <a:xfrm>
            <a:off x="9358021" y="2934962"/>
            <a:ext cx="1836023" cy="546975"/>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dirty="0" lang="en-US">
                <a:solidFill>
                  <a:srgbClr val="FFFFFF"/>
                </a:solidFill>
                <a:cs typeface="+mn-ea"/>
                <a:sym typeface="+mn-lt"/>
              </a:rPr>
              <a:t>STEP</a:t>
            </a:r>
            <a:endParaRPr b="1" dirty="0">
              <a:solidFill>
                <a:srgbClr val="FFFFFF"/>
              </a:solidFill>
              <a:cs typeface="+mn-ea"/>
              <a:sym typeface="+mn-lt"/>
            </a:endParaRPr>
          </a:p>
        </p:txBody>
      </p:sp>
      <p:sp>
        <p:nvSpPr>
          <p:cNvPr id="1048689" name="文本框 54"/>
          <p:cNvSpPr txBox="1"/>
          <p:nvPr/>
        </p:nvSpPr>
        <p:spPr>
          <a:xfrm>
            <a:off x="1035050" y="3810635"/>
            <a:ext cx="1605280" cy="1539240"/>
          </a:xfrm>
          <a:prstGeom prst="rect"/>
          <a:noFill/>
        </p:spPr>
        <p:txBody>
          <a:bodyPr anchor="t" rtlCol="0" wrap="none">
            <a:spAutoFit/>
          </a:bodyPr>
          <a:p>
            <a:pPr algn="ctr" fontAlgn="auto">
              <a:lnSpc>
                <a:spcPct val="200000"/>
              </a:lnSpc>
            </a:pPr>
            <a:r>
              <a:rPr altLang="en-US" b="1" dirty="0" sz="2800" lang="zh-CN">
                <a:solidFill>
                  <a:srgbClr val="883316"/>
                </a:solidFill>
                <a:cs typeface="+mn-ea"/>
                <a:sym typeface="+mn-lt"/>
              </a:rPr>
              <a:t>初次讨论</a:t>
            </a:r>
            <a:endParaRPr altLang="en-US" b="1" dirty="0" sz="2800" lang="zh-CN">
              <a:solidFill>
                <a:srgbClr val="1690D1"/>
              </a:solidFill>
              <a:cs typeface="+mn-ea"/>
              <a:sym typeface="+mn-lt"/>
            </a:endParaRPr>
          </a:p>
          <a:p>
            <a:pPr algn="ctr" fontAlgn="auto">
              <a:lnSpc>
                <a:spcPct val="200000"/>
              </a:lnSpc>
            </a:pPr>
            <a:r>
              <a:rPr altLang="zh-CN" dirty="0" sz="2000" lang="en-US">
                <a:solidFill>
                  <a:schemeClr val="tx1">
                    <a:lumMod val="75000"/>
                    <a:lumOff val="25000"/>
                  </a:schemeClr>
                </a:solidFill>
                <a:cs typeface="+mn-ea"/>
                <a:sym typeface="+mn-lt"/>
              </a:rPr>
              <a:t>10.1</a:t>
            </a:r>
          </a:p>
        </p:txBody>
      </p:sp>
      <p:sp>
        <p:nvSpPr>
          <p:cNvPr id="1048690" name="文本框 55"/>
          <p:cNvSpPr txBox="1"/>
          <p:nvPr/>
        </p:nvSpPr>
        <p:spPr>
          <a:xfrm>
            <a:off x="3057525" y="3810635"/>
            <a:ext cx="1605280" cy="1539240"/>
          </a:xfrm>
          <a:prstGeom prst="rect"/>
          <a:noFill/>
        </p:spPr>
        <p:txBody>
          <a:bodyPr anchor="t" rtlCol="0" wrap="none">
            <a:spAutoFit/>
          </a:bodyPr>
          <a:p>
            <a:pPr algn="ctr" fontAlgn="auto">
              <a:lnSpc>
                <a:spcPct val="200000"/>
              </a:lnSpc>
            </a:pPr>
            <a:r>
              <a:rPr altLang="en-US" b="1" dirty="0" sz="2800" lang="zh-CN">
                <a:solidFill>
                  <a:srgbClr val="883316"/>
                </a:solidFill>
                <a:cs typeface="+mn-ea"/>
                <a:sym typeface="+mn-lt"/>
              </a:rPr>
              <a:t>共享成果</a:t>
            </a:r>
            <a:endParaRPr altLang="en-US" b="1" dirty="0" sz="2800" lang="zh-CN">
              <a:solidFill>
                <a:srgbClr val="1690D1"/>
              </a:solidFill>
              <a:cs typeface="+mn-ea"/>
              <a:sym typeface="+mn-lt"/>
            </a:endParaRPr>
          </a:p>
          <a:p>
            <a:pPr algn="ctr" fontAlgn="auto">
              <a:lnSpc>
                <a:spcPct val="200000"/>
              </a:lnSpc>
            </a:pPr>
            <a:r>
              <a:rPr altLang="zh-CN" dirty="0" sz="2000" lang="en-US">
                <a:solidFill>
                  <a:schemeClr val="tx1">
                    <a:lumMod val="75000"/>
                    <a:lumOff val="25000"/>
                  </a:schemeClr>
                </a:solidFill>
                <a:cs typeface="+mn-ea"/>
                <a:sym typeface="+mn-lt"/>
              </a:rPr>
              <a:t>10.4</a:t>
            </a:r>
          </a:p>
        </p:txBody>
      </p:sp>
      <p:sp>
        <p:nvSpPr>
          <p:cNvPr id="1048691" name="文本框 56"/>
          <p:cNvSpPr txBox="1"/>
          <p:nvPr/>
        </p:nvSpPr>
        <p:spPr>
          <a:xfrm>
            <a:off x="4872355" y="3810635"/>
            <a:ext cx="1605280" cy="1539240"/>
          </a:xfrm>
          <a:prstGeom prst="rect"/>
          <a:noFill/>
        </p:spPr>
        <p:txBody>
          <a:bodyPr anchor="t" rtlCol="0" wrap="none">
            <a:spAutoFit/>
          </a:bodyPr>
          <a:p>
            <a:pPr algn="ctr" fontAlgn="auto">
              <a:lnSpc>
                <a:spcPct val="200000"/>
              </a:lnSpc>
            </a:pPr>
            <a:r>
              <a:rPr altLang="en-US" b="1" dirty="0" sz="2800" lang="zh-CN">
                <a:solidFill>
                  <a:srgbClr val="883316"/>
                </a:solidFill>
                <a:cs typeface="+mn-ea"/>
                <a:sym typeface="+mn-lt"/>
              </a:rPr>
              <a:t>再次讨论</a:t>
            </a:r>
            <a:endParaRPr altLang="en-US" b="1" dirty="0" sz="2800" lang="zh-CN">
              <a:solidFill>
                <a:srgbClr val="1690D1"/>
              </a:solidFill>
              <a:cs typeface="+mn-ea"/>
              <a:sym typeface="+mn-lt"/>
            </a:endParaRPr>
          </a:p>
          <a:p>
            <a:pPr algn="ctr" fontAlgn="auto">
              <a:lnSpc>
                <a:spcPct val="200000"/>
              </a:lnSpc>
            </a:pPr>
            <a:r>
              <a:rPr altLang="zh-CN" dirty="0" sz="2000" lang="en-US">
                <a:solidFill>
                  <a:schemeClr val="tx1">
                    <a:lumMod val="75000"/>
                    <a:lumOff val="25000"/>
                  </a:schemeClr>
                </a:solidFill>
                <a:cs typeface="+mn-ea"/>
                <a:sym typeface="+mn-lt"/>
              </a:rPr>
              <a:t>10.6</a:t>
            </a:r>
          </a:p>
        </p:txBody>
      </p:sp>
      <p:sp>
        <p:nvSpPr>
          <p:cNvPr id="1048692" name="文本框 57"/>
          <p:cNvSpPr txBox="1"/>
          <p:nvPr/>
        </p:nvSpPr>
        <p:spPr>
          <a:xfrm>
            <a:off x="6877686" y="3810635"/>
            <a:ext cx="1605280" cy="1539240"/>
          </a:xfrm>
          <a:prstGeom prst="rect"/>
          <a:noFill/>
        </p:spPr>
        <p:txBody>
          <a:bodyPr anchor="t" rtlCol="0" wrap="none">
            <a:spAutoFit/>
          </a:bodyPr>
          <a:p>
            <a:pPr algn="ctr" fontAlgn="auto">
              <a:lnSpc>
                <a:spcPct val="200000"/>
              </a:lnSpc>
            </a:pPr>
            <a:r>
              <a:rPr altLang="en-US" b="1" dirty="0" sz="2800" lang="zh-CN">
                <a:solidFill>
                  <a:srgbClr val="883316"/>
                </a:solidFill>
                <a:cs typeface="+mn-ea"/>
                <a:sym typeface="+mn-lt"/>
              </a:rPr>
              <a:t>分工制作</a:t>
            </a:r>
            <a:endParaRPr altLang="en-US" b="1" dirty="0" sz="2800" lang="zh-CN">
              <a:solidFill>
                <a:srgbClr val="1690D1"/>
              </a:solidFill>
              <a:cs typeface="+mn-ea"/>
              <a:sym typeface="+mn-lt"/>
            </a:endParaRPr>
          </a:p>
          <a:p>
            <a:pPr algn="ctr" fontAlgn="auto">
              <a:lnSpc>
                <a:spcPct val="200000"/>
              </a:lnSpc>
            </a:pPr>
            <a:r>
              <a:rPr altLang="zh-CN" dirty="0" sz="2000" lang="en-US">
                <a:solidFill>
                  <a:schemeClr val="tx1">
                    <a:lumMod val="75000"/>
                    <a:lumOff val="25000"/>
                  </a:schemeClr>
                </a:solidFill>
                <a:cs typeface="+mn-ea"/>
                <a:sym typeface="+mn-lt"/>
              </a:rPr>
              <a:t>10.7-10.9</a:t>
            </a:r>
          </a:p>
        </p:txBody>
      </p:sp>
      <p:sp>
        <p:nvSpPr>
          <p:cNvPr id="1048693" name="文本框 58"/>
          <p:cNvSpPr txBox="1"/>
          <p:nvPr/>
        </p:nvSpPr>
        <p:spPr>
          <a:xfrm>
            <a:off x="8883015" y="3810635"/>
            <a:ext cx="1605280" cy="1539240"/>
          </a:xfrm>
          <a:prstGeom prst="rect"/>
          <a:noFill/>
        </p:spPr>
        <p:txBody>
          <a:bodyPr anchor="t" rtlCol="0" wrap="none">
            <a:spAutoFit/>
          </a:bodyPr>
          <a:p>
            <a:pPr algn="ctr" fontAlgn="auto">
              <a:lnSpc>
                <a:spcPct val="200000"/>
              </a:lnSpc>
            </a:pPr>
            <a:r>
              <a:rPr altLang="en-US" b="1" dirty="0" sz="2800" lang="zh-CN">
                <a:solidFill>
                  <a:srgbClr val="883316"/>
                </a:solidFill>
                <a:cs typeface="+mn-ea"/>
                <a:sym typeface="+mn-lt"/>
              </a:rPr>
              <a:t>提交展示</a:t>
            </a:r>
            <a:endParaRPr altLang="en-US" b="1" dirty="0" sz="2800" lang="zh-CN">
              <a:solidFill>
                <a:srgbClr val="1690D1"/>
              </a:solidFill>
              <a:cs typeface="+mn-ea"/>
              <a:sym typeface="+mn-lt"/>
            </a:endParaRPr>
          </a:p>
          <a:p>
            <a:pPr algn="ctr" fontAlgn="auto">
              <a:lnSpc>
                <a:spcPct val="200000"/>
              </a:lnSpc>
            </a:pPr>
            <a:r>
              <a:rPr altLang="zh-CN" dirty="0" sz="2000" lang="en-US">
                <a:solidFill>
                  <a:schemeClr val="tx1">
                    <a:lumMod val="75000"/>
                    <a:lumOff val="25000"/>
                  </a:schemeClr>
                </a:solidFill>
                <a:cs typeface="+mn-ea"/>
                <a:sym typeface="+mn-lt"/>
              </a:rPr>
              <a:t>10.10</a:t>
            </a:r>
          </a:p>
        </p:txBody>
      </p:sp>
      <p:grpSp>
        <p:nvGrpSpPr>
          <p:cNvPr id="62" name="组合 32"/>
          <p:cNvGrpSpPr/>
          <p:nvPr/>
        </p:nvGrpSpPr>
        <p:grpSpPr>
          <a:xfrm>
            <a:off x="781685" y="515620"/>
            <a:ext cx="10504805" cy="694690"/>
            <a:chOff x="1231" y="812"/>
            <a:chExt cx="16543" cy="1094"/>
          </a:xfrm>
        </p:grpSpPr>
        <p:sp>
          <p:nvSpPr>
            <p:cNvPr id="1048694" name="文本框 33"/>
            <p:cNvSpPr txBox="1"/>
            <p:nvPr/>
          </p:nvSpPr>
          <p:spPr>
            <a:xfrm>
              <a:off x="2889" y="812"/>
              <a:ext cx="6989" cy="919"/>
            </a:xfrm>
            <a:prstGeom prst="rect"/>
            <a:noFill/>
          </p:spPr>
          <p:txBody>
            <a:bodyPr rtlCol="0" wrap="square">
              <a:spAutoFit/>
            </a:bodyPr>
            <a:p>
              <a:pPr algn="l"/>
              <a:r>
                <a:rPr altLang="en-US" dirty="0" sz="3200" lang="zh-CN">
                  <a:solidFill>
                    <a:srgbClr val="283A69"/>
                  </a:solidFill>
                  <a:cs typeface="+mn-ea"/>
                  <a:sym typeface="+mn-lt"/>
                </a:rPr>
                <a:t>讨论过程</a:t>
              </a:r>
            </a:p>
          </p:txBody>
        </p:sp>
        <p:cxnSp>
          <p:nvCxnSpPr>
            <p:cNvPr id="3145738" name="直接连接符 34"/>
            <p:cNvCxnSpPr>
              <a:cxnSpLocks/>
            </p:cNvCxnSpPr>
            <p:nvPr/>
          </p:nvCxnSpPr>
          <p:spPr>
            <a:xfrm flipV="1">
              <a:off x="1231" y="1820"/>
              <a:ext cx="16543" cy="86"/>
            </a:xfrm>
            <a:prstGeom prst="line"/>
            <a:ln w="31750">
              <a:gradFill>
                <a:gsLst>
                  <a:gs pos="0">
                    <a:srgbClr val="283A69"/>
                  </a:gs>
                  <a:gs pos="25000">
                    <a:schemeClr val="accent5">
                      <a:lumMod val="50000"/>
                    </a:schemeClr>
                  </a:gs>
                  <a:gs pos="56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48695" name="流程图: 数据 35"/>
            <p:cNvSpPr/>
            <p:nvPr/>
          </p:nvSpPr>
          <p:spPr>
            <a:xfrm>
              <a:off x="1231" y="983"/>
              <a:ext cx="578" cy="578"/>
            </a:xfrm>
            <a:prstGeom prst="flowChartInputOutput"/>
            <a:solidFill>
              <a:srgbClr val="283A69"/>
            </a:solidFill>
            <a:ln>
              <a:solidFill>
                <a:srgbClr val="283A6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96" name="流程图: 数据 36"/>
            <p:cNvSpPr/>
            <p:nvPr/>
          </p:nvSpPr>
          <p:spPr>
            <a:xfrm>
              <a:off x="2011" y="983"/>
              <a:ext cx="578" cy="578"/>
            </a:xfrm>
            <a:prstGeom prst="flowChartInputOutput"/>
            <a:noFill/>
            <a:ln>
              <a:solidFill>
                <a:srgbClr val="283A69"/>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spTree>
  </p:cSld>
  <p:clrMapOvr>
    <a:masterClrMapping/>
  </p:clrMapOvr>
  <p:transition spd="slow" advTm="3000">
    <p:push dir="u"/>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2" presetSubtype="8">
                                  <p:stCondLst>
                                    <p:cond delay="0"/>
                                  </p:stCondLst>
                                  <p:childTnLst>
                                    <p:set>
                                      <p:cBhvr>
                                        <p:cTn dur="1000" fill="hold" id="6">
                                          <p:stCondLst>
                                            <p:cond delay="0"/>
                                          </p:stCondLst>
                                        </p:cTn>
                                        <p:tgtEl>
                                          <p:spTgt spid="1048683"/>
                                        </p:tgtEl>
                                        <p:attrNameLst>
                                          <p:attrName>style.visibility</p:attrName>
                                        </p:attrNameLst>
                                      </p:cBhvr>
                                      <p:to>
                                        <p:strVal val="visible"/>
                                      </p:to>
                                    </p:set>
                                    <p:anim calcmode="lin" valueType="num">
                                      <p:cBhvr additive="base">
                                        <p:cTn dur="1000" id="7"/>
                                        <p:tgtEl>
                                          <p:spTgt spid="1048683"/>
                                        </p:tgtEl>
                                        <p:attrNameLst>
                                          <p:attrName>ppt_x</p:attrName>
                                        </p:attrNameLst>
                                      </p:cBhvr>
                                      <p:tavLst>
                                        <p:tav tm="0">
                                          <p:val>
                                            <p:strVal val="#ppt_x-#ppt_w*1.125000"/>
                                          </p:val>
                                        </p:tav>
                                        <p:tav tm="100000">
                                          <p:val>
                                            <p:strVal val="#ppt_x"/>
                                          </p:val>
                                        </p:tav>
                                      </p:tavLst>
                                    </p:anim>
                                    <p:animEffect transition="in" filter="wipe(right)">
                                      <p:cBhvr>
                                        <p:cTn dur="1000" id="8"/>
                                        <p:tgtEl>
                                          <p:spTgt spid="1048683"/>
                                        </p:tgtEl>
                                      </p:cBhvr>
                                    </p:animEffect>
                                  </p:childTnLst>
                                </p:cTn>
                              </p:par>
                              <p:par>
                                <p:cTn fill="hold" grpId="0" id="9" nodeType="withEffect" presetClass="entr" presetID="12" presetSubtype="8">
                                  <p:stCondLst>
                                    <p:cond delay="0"/>
                                  </p:stCondLst>
                                  <p:childTnLst>
                                    <p:set>
                                      <p:cBhvr>
                                        <p:cTn dur="1000" fill="hold" id="10">
                                          <p:stCondLst>
                                            <p:cond delay="0"/>
                                          </p:stCondLst>
                                        </p:cTn>
                                        <p:tgtEl>
                                          <p:spTgt spid="1048684"/>
                                        </p:tgtEl>
                                        <p:attrNameLst>
                                          <p:attrName>style.visibility</p:attrName>
                                        </p:attrNameLst>
                                      </p:cBhvr>
                                      <p:to>
                                        <p:strVal val="visible"/>
                                      </p:to>
                                    </p:set>
                                    <p:anim calcmode="lin" valueType="num">
                                      <p:cBhvr additive="base">
                                        <p:cTn dur="1000" id="11"/>
                                        <p:tgtEl>
                                          <p:spTgt spid="1048684"/>
                                        </p:tgtEl>
                                        <p:attrNameLst>
                                          <p:attrName>ppt_x</p:attrName>
                                        </p:attrNameLst>
                                      </p:cBhvr>
                                      <p:tavLst>
                                        <p:tav tm="0">
                                          <p:val>
                                            <p:strVal val="#ppt_x-#ppt_w*1.125000"/>
                                          </p:val>
                                        </p:tav>
                                        <p:tav tm="100000">
                                          <p:val>
                                            <p:strVal val="#ppt_x"/>
                                          </p:val>
                                        </p:tav>
                                      </p:tavLst>
                                    </p:anim>
                                    <p:animEffect transition="in" filter="wipe(right)">
                                      <p:cBhvr>
                                        <p:cTn dur="1000" id="12"/>
                                        <p:tgtEl>
                                          <p:spTgt spid="1048684"/>
                                        </p:tgtEl>
                                      </p:cBhvr>
                                    </p:animEffect>
                                  </p:childTnLst>
                                </p:cTn>
                              </p:par>
                              <p:par>
                                <p:cTn fill="hold" grpId="0" id="13" nodeType="withEffect" presetClass="entr" presetID="12" presetSubtype="4">
                                  <p:stCondLst>
                                    <p:cond delay="0"/>
                                  </p:stCondLst>
                                  <p:childTnLst>
                                    <p:set>
                                      <p:cBhvr>
                                        <p:cTn dur="1000" fill="hold" id="14">
                                          <p:stCondLst>
                                            <p:cond delay="0"/>
                                          </p:stCondLst>
                                        </p:cTn>
                                        <p:tgtEl>
                                          <p:spTgt spid="1048689"/>
                                        </p:tgtEl>
                                        <p:attrNameLst>
                                          <p:attrName>style.visibility</p:attrName>
                                        </p:attrNameLst>
                                      </p:cBhvr>
                                      <p:to>
                                        <p:strVal val="visible"/>
                                      </p:to>
                                    </p:set>
                                    <p:anim calcmode="lin" valueType="num">
                                      <p:cBhvr additive="base">
                                        <p:cTn dur="1000" id="15"/>
                                        <p:tgtEl>
                                          <p:spTgt spid="1048689"/>
                                        </p:tgtEl>
                                        <p:attrNameLst>
                                          <p:attrName>ppt_y</p:attrName>
                                        </p:attrNameLst>
                                      </p:cBhvr>
                                      <p:tavLst>
                                        <p:tav tm="0">
                                          <p:val>
                                            <p:strVal val="#ppt_y+#ppt_h*1.125000"/>
                                          </p:val>
                                        </p:tav>
                                        <p:tav tm="100000">
                                          <p:val>
                                            <p:strVal val="#ppt_y"/>
                                          </p:val>
                                        </p:tav>
                                      </p:tavLst>
                                    </p:anim>
                                    <p:animEffect transition="in" filter="wipe(up)">
                                      <p:cBhvr>
                                        <p:cTn dur="1000" id="16"/>
                                        <p:tgtEl>
                                          <p:spTgt spid="1048689"/>
                                        </p:tgtEl>
                                      </p:cBhvr>
                                    </p:animEffect>
                                  </p:childTnLst>
                                </p:cTn>
                              </p:par>
                            </p:childTnLst>
                          </p:cTn>
                        </p:par>
                        <p:par>
                          <p:cTn fill="hold" id="17">
                            <p:stCondLst>
                              <p:cond delay="1000"/>
                            </p:stCondLst>
                            <p:childTnLst>
                              <p:par>
                                <p:cTn fill="hold" grpId="0" id="18" nodeType="afterEffect" presetClass="entr" presetID="12" presetSubtype="8">
                                  <p:stCondLst>
                                    <p:cond delay="0"/>
                                  </p:stCondLst>
                                  <p:childTnLst>
                                    <p:set>
                                      <p:cBhvr>
                                        <p:cTn dur="1000" fill="hold" id="19">
                                          <p:stCondLst>
                                            <p:cond delay="0"/>
                                          </p:stCondLst>
                                        </p:cTn>
                                        <p:tgtEl>
                                          <p:spTgt spid="1048685"/>
                                        </p:tgtEl>
                                        <p:attrNameLst>
                                          <p:attrName>style.visibility</p:attrName>
                                        </p:attrNameLst>
                                      </p:cBhvr>
                                      <p:to>
                                        <p:strVal val="visible"/>
                                      </p:to>
                                    </p:set>
                                    <p:anim calcmode="lin" valueType="num">
                                      <p:cBhvr additive="base">
                                        <p:cTn dur="1000" id="20"/>
                                        <p:tgtEl>
                                          <p:spTgt spid="1048685"/>
                                        </p:tgtEl>
                                        <p:attrNameLst>
                                          <p:attrName>ppt_x</p:attrName>
                                        </p:attrNameLst>
                                      </p:cBhvr>
                                      <p:tavLst>
                                        <p:tav tm="0">
                                          <p:val>
                                            <p:strVal val="#ppt_x-#ppt_w*1.125000"/>
                                          </p:val>
                                        </p:tav>
                                        <p:tav tm="100000">
                                          <p:val>
                                            <p:strVal val="#ppt_x"/>
                                          </p:val>
                                        </p:tav>
                                      </p:tavLst>
                                    </p:anim>
                                    <p:animEffect transition="in" filter="wipe(right)">
                                      <p:cBhvr>
                                        <p:cTn dur="1000" id="21"/>
                                        <p:tgtEl>
                                          <p:spTgt spid="1048685"/>
                                        </p:tgtEl>
                                      </p:cBhvr>
                                    </p:animEffect>
                                  </p:childTnLst>
                                </p:cTn>
                              </p:par>
                              <p:par>
                                <p:cTn fill="hold" grpId="0" id="22" nodeType="withEffect" presetClass="entr" presetID="12" presetSubtype="8">
                                  <p:stCondLst>
                                    <p:cond delay="0"/>
                                  </p:stCondLst>
                                  <p:childTnLst>
                                    <p:set>
                                      <p:cBhvr>
                                        <p:cTn dur="1000" fill="hold" id="23">
                                          <p:stCondLst>
                                            <p:cond delay="0"/>
                                          </p:stCondLst>
                                        </p:cTn>
                                        <p:tgtEl>
                                          <p:spTgt spid="1048682"/>
                                        </p:tgtEl>
                                        <p:attrNameLst>
                                          <p:attrName>style.visibility</p:attrName>
                                        </p:attrNameLst>
                                      </p:cBhvr>
                                      <p:to>
                                        <p:strVal val="visible"/>
                                      </p:to>
                                    </p:set>
                                    <p:anim calcmode="lin" valueType="num">
                                      <p:cBhvr additive="base">
                                        <p:cTn dur="1000" id="24"/>
                                        <p:tgtEl>
                                          <p:spTgt spid="1048682"/>
                                        </p:tgtEl>
                                        <p:attrNameLst>
                                          <p:attrName>ppt_x</p:attrName>
                                        </p:attrNameLst>
                                      </p:cBhvr>
                                      <p:tavLst>
                                        <p:tav tm="0">
                                          <p:val>
                                            <p:strVal val="#ppt_x-#ppt_w*1.125000"/>
                                          </p:val>
                                        </p:tav>
                                        <p:tav tm="100000">
                                          <p:val>
                                            <p:strVal val="#ppt_x"/>
                                          </p:val>
                                        </p:tav>
                                      </p:tavLst>
                                    </p:anim>
                                    <p:animEffect transition="in" filter="wipe(right)">
                                      <p:cBhvr>
                                        <p:cTn dur="1000" id="25"/>
                                        <p:tgtEl>
                                          <p:spTgt spid="1048682"/>
                                        </p:tgtEl>
                                      </p:cBhvr>
                                    </p:animEffect>
                                  </p:childTnLst>
                                </p:cTn>
                              </p:par>
                              <p:par>
                                <p:cTn fill="hold" grpId="0" id="26" nodeType="withEffect" presetClass="entr" presetID="12" presetSubtype="4">
                                  <p:stCondLst>
                                    <p:cond delay="0"/>
                                  </p:stCondLst>
                                  <p:childTnLst>
                                    <p:set>
                                      <p:cBhvr>
                                        <p:cTn dur="1000" fill="hold" id="27">
                                          <p:stCondLst>
                                            <p:cond delay="0"/>
                                          </p:stCondLst>
                                        </p:cTn>
                                        <p:tgtEl>
                                          <p:spTgt spid="1048690"/>
                                        </p:tgtEl>
                                        <p:attrNameLst>
                                          <p:attrName>style.visibility</p:attrName>
                                        </p:attrNameLst>
                                      </p:cBhvr>
                                      <p:to>
                                        <p:strVal val="visible"/>
                                      </p:to>
                                    </p:set>
                                    <p:anim calcmode="lin" valueType="num">
                                      <p:cBhvr additive="base">
                                        <p:cTn dur="1000" id="28"/>
                                        <p:tgtEl>
                                          <p:spTgt spid="1048690"/>
                                        </p:tgtEl>
                                        <p:attrNameLst>
                                          <p:attrName>ppt_y</p:attrName>
                                        </p:attrNameLst>
                                      </p:cBhvr>
                                      <p:tavLst>
                                        <p:tav tm="0">
                                          <p:val>
                                            <p:strVal val="#ppt_y+#ppt_h*1.125000"/>
                                          </p:val>
                                        </p:tav>
                                        <p:tav tm="100000">
                                          <p:val>
                                            <p:strVal val="#ppt_y"/>
                                          </p:val>
                                        </p:tav>
                                      </p:tavLst>
                                    </p:anim>
                                    <p:animEffect transition="in" filter="wipe(up)">
                                      <p:cBhvr>
                                        <p:cTn dur="1000" id="29"/>
                                        <p:tgtEl>
                                          <p:spTgt spid="1048690"/>
                                        </p:tgtEl>
                                      </p:cBhvr>
                                    </p:animEffect>
                                  </p:childTnLst>
                                </p:cTn>
                              </p:par>
                            </p:childTnLst>
                          </p:cTn>
                        </p:par>
                        <p:par>
                          <p:cTn fill="hold" id="30">
                            <p:stCondLst>
                              <p:cond delay="2000"/>
                            </p:stCondLst>
                            <p:childTnLst>
                              <p:par>
                                <p:cTn fill="hold" grpId="0" id="31" nodeType="afterEffect" presetClass="entr" presetID="12" presetSubtype="8">
                                  <p:stCondLst>
                                    <p:cond delay="0"/>
                                  </p:stCondLst>
                                  <p:childTnLst>
                                    <p:set>
                                      <p:cBhvr>
                                        <p:cTn dur="1000" fill="hold" id="32">
                                          <p:stCondLst>
                                            <p:cond delay="0"/>
                                          </p:stCondLst>
                                        </p:cTn>
                                        <p:tgtEl>
                                          <p:spTgt spid="1048686"/>
                                        </p:tgtEl>
                                        <p:attrNameLst>
                                          <p:attrName>style.visibility</p:attrName>
                                        </p:attrNameLst>
                                      </p:cBhvr>
                                      <p:to>
                                        <p:strVal val="visible"/>
                                      </p:to>
                                    </p:set>
                                    <p:anim calcmode="lin" valueType="num">
                                      <p:cBhvr additive="base">
                                        <p:cTn dur="1000" id="33"/>
                                        <p:tgtEl>
                                          <p:spTgt spid="1048686"/>
                                        </p:tgtEl>
                                        <p:attrNameLst>
                                          <p:attrName>ppt_x</p:attrName>
                                        </p:attrNameLst>
                                      </p:cBhvr>
                                      <p:tavLst>
                                        <p:tav tm="0">
                                          <p:val>
                                            <p:strVal val="#ppt_x-#ppt_w*1.125000"/>
                                          </p:val>
                                        </p:tav>
                                        <p:tav tm="100000">
                                          <p:val>
                                            <p:strVal val="#ppt_x"/>
                                          </p:val>
                                        </p:tav>
                                      </p:tavLst>
                                    </p:anim>
                                    <p:animEffect transition="in" filter="wipe(right)">
                                      <p:cBhvr>
                                        <p:cTn dur="1000" id="34"/>
                                        <p:tgtEl>
                                          <p:spTgt spid="1048686"/>
                                        </p:tgtEl>
                                      </p:cBhvr>
                                    </p:animEffect>
                                  </p:childTnLst>
                                </p:cTn>
                              </p:par>
                              <p:par>
                                <p:cTn fill="hold" grpId="0" id="35" nodeType="withEffect" presetClass="entr" presetID="12" presetSubtype="8">
                                  <p:stCondLst>
                                    <p:cond delay="0"/>
                                  </p:stCondLst>
                                  <p:childTnLst>
                                    <p:set>
                                      <p:cBhvr>
                                        <p:cTn dur="1000" fill="hold" id="36">
                                          <p:stCondLst>
                                            <p:cond delay="0"/>
                                          </p:stCondLst>
                                        </p:cTn>
                                        <p:tgtEl>
                                          <p:spTgt spid="1048681"/>
                                        </p:tgtEl>
                                        <p:attrNameLst>
                                          <p:attrName>style.visibility</p:attrName>
                                        </p:attrNameLst>
                                      </p:cBhvr>
                                      <p:to>
                                        <p:strVal val="visible"/>
                                      </p:to>
                                    </p:set>
                                    <p:anim calcmode="lin" valueType="num">
                                      <p:cBhvr additive="base">
                                        <p:cTn dur="1000" id="37"/>
                                        <p:tgtEl>
                                          <p:spTgt spid="1048681"/>
                                        </p:tgtEl>
                                        <p:attrNameLst>
                                          <p:attrName>ppt_x</p:attrName>
                                        </p:attrNameLst>
                                      </p:cBhvr>
                                      <p:tavLst>
                                        <p:tav tm="0">
                                          <p:val>
                                            <p:strVal val="#ppt_x-#ppt_w*1.125000"/>
                                          </p:val>
                                        </p:tav>
                                        <p:tav tm="100000">
                                          <p:val>
                                            <p:strVal val="#ppt_x"/>
                                          </p:val>
                                        </p:tav>
                                      </p:tavLst>
                                    </p:anim>
                                    <p:animEffect transition="in" filter="wipe(right)">
                                      <p:cBhvr>
                                        <p:cTn dur="1000" id="38"/>
                                        <p:tgtEl>
                                          <p:spTgt spid="1048681"/>
                                        </p:tgtEl>
                                      </p:cBhvr>
                                    </p:animEffect>
                                  </p:childTnLst>
                                </p:cTn>
                              </p:par>
                              <p:par>
                                <p:cTn fill="hold" grpId="0" id="39" nodeType="withEffect" presetClass="entr" presetID="12" presetSubtype="4">
                                  <p:stCondLst>
                                    <p:cond delay="0"/>
                                  </p:stCondLst>
                                  <p:childTnLst>
                                    <p:set>
                                      <p:cBhvr>
                                        <p:cTn dur="1000" fill="hold" id="40">
                                          <p:stCondLst>
                                            <p:cond delay="0"/>
                                          </p:stCondLst>
                                        </p:cTn>
                                        <p:tgtEl>
                                          <p:spTgt spid="1048691"/>
                                        </p:tgtEl>
                                        <p:attrNameLst>
                                          <p:attrName>style.visibility</p:attrName>
                                        </p:attrNameLst>
                                      </p:cBhvr>
                                      <p:to>
                                        <p:strVal val="visible"/>
                                      </p:to>
                                    </p:set>
                                    <p:anim calcmode="lin" valueType="num">
                                      <p:cBhvr additive="base">
                                        <p:cTn dur="1000" id="41"/>
                                        <p:tgtEl>
                                          <p:spTgt spid="1048691"/>
                                        </p:tgtEl>
                                        <p:attrNameLst>
                                          <p:attrName>ppt_y</p:attrName>
                                        </p:attrNameLst>
                                      </p:cBhvr>
                                      <p:tavLst>
                                        <p:tav tm="0">
                                          <p:val>
                                            <p:strVal val="#ppt_y+#ppt_h*1.125000"/>
                                          </p:val>
                                        </p:tav>
                                        <p:tav tm="100000">
                                          <p:val>
                                            <p:strVal val="#ppt_y"/>
                                          </p:val>
                                        </p:tav>
                                      </p:tavLst>
                                    </p:anim>
                                    <p:animEffect transition="in" filter="wipe(up)">
                                      <p:cBhvr>
                                        <p:cTn dur="1000" id="42"/>
                                        <p:tgtEl>
                                          <p:spTgt spid="1048691"/>
                                        </p:tgtEl>
                                      </p:cBhvr>
                                    </p:animEffect>
                                  </p:childTnLst>
                                </p:cTn>
                              </p:par>
                            </p:childTnLst>
                          </p:cTn>
                        </p:par>
                        <p:par>
                          <p:cTn fill="hold" id="43">
                            <p:stCondLst>
                              <p:cond delay="3000"/>
                            </p:stCondLst>
                            <p:childTnLst>
                              <p:par>
                                <p:cTn fill="hold" grpId="0" id="44" nodeType="afterEffect" presetClass="entr" presetID="12" presetSubtype="8">
                                  <p:stCondLst>
                                    <p:cond delay="0"/>
                                  </p:stCondLst>
                                  <p:childTnLst>
                                    <p:set>
                                      <p:cBhvr>
                                        <p:cTn dur="1000" fill="hold" id="45">
                                          <p:stCondLst>
                                            <p:cond delay="0"/>
                                          </p:stCondLst>
                                        </p:cTn>
                                        <p:tgtEl>
                                          <p:spTgt spid="1048687"/>
                                        </p:tgtEl>
                                        <p:attrNameLst>
                                          <p:attrName>style.visibility</p:attrName>
                                        </p:attrNameLst>
                                      </p:cBhvr>
                                      <p:to>
                                        <p:strVal val="visible"/>
                                      </p:to>
                                    </p:set>
                                    <p:anim calcmode="lin" valueType="num">
                                      <p:cBhvr additive="base">
                                        <p:cTn dur="1000" id="46"/>
                                        <p:tgtEl>
                                          <p:spTgt spid="1048687"/>
                                        </p:tgtEl>
                                        <p:attrNameLst>
                                          <p:attrName>ppt_x</p:attrName>
                                        </p:attrNameLst>
                                      </p:cBhvr>
                                      <p:tavLst>
                                        <p:tav tm="0">
                                          <p:val>
                                            <p:strVal val="#ppt_x-#ppt_w*1.125000"/>
                                          </p:val>
                                        </p:tav>
                                        <p:tav tm="100000">
                                          <p:val>
                                            <p:strVal val="#ppt_x"/>
                                          </p:val>
                                        </p:tav>
                                      </p:tavLst>
                                    </p:anim>
                                    <p:animEffect transition="in" filter="wipe(right)">
                                      <p:cBhvr>
                                        <p:cTn dur="1000" id="47"/>
                                        <p:tgtEl>
                                          <p:spTgt spid="1048687"/>
                                        </p:tgtEl>
                                      </p:cBhvr>
                                    </p:animEffect>
                                  </p:childTnLst>
                                </p:cTn>
                              </p:par>
                              <p:par>
                                <p:cTn fill="hold" grpId="0" id="48" nodeType="withEffect" presetClass="entr" presetID="12" presetSubtype="8">
                                  <p:stCondLst>
                                    <p:cond delay="0"/>
                                  </p:stCondLst>
                                  <p:childTnLst>
                                    <p:set>
                                      <p:cBhvr>
                                        <p:cTn dur="1000" fill="hold" id="49">
                                          <p:stCondLst>
                                            <p:cond delay="0"/>
                                          </p:stCondLst>
                                        </p:cTn>
                                        <p:tgtEl>
                                          <p:spTgt spid="1048680"/>
                                        </p:tgtEl>
                                        <p:attrNameLst>
                                          <p:attrName>style.visibility</p:attrName>
                                        </p:attrNameLst>
                                      </p:cBhvr>
                                      <p:to>
                                        <p:strVal val="visible"/>
                                      </p:to>
                                    </p:set>
                                    <p:anim calcmode="lin" valueType="num">
                                      <p:cBhvr additive="base">
                                        <p:cTn dur="1000" id="50"/>
                                        <p:tgtEl>
                                          <p:spTgt spid="1048680"/>
                                        </p:tgtEl>
                                        <p:attrNameLst>
                                          <p:attrName>ppt_x</p:attrName>
                                        </p:attrNameLst>
                                      </p:cBhvr>
                                      <p:tavLst>
                                        <p:tav tm="0">
                                          <p:val>
                                            <p:strVal val="#ppt_x-#ppt_w*1.125000"/>
                                          </p:val>
                                        </p:tav>
                                        <p:tav tm="100000">
                                          <p:val>
                                            <p:strVal val="#ppt_x"/>
                                          </p:val>
                                        </p:tav>
                                      </p:tavLst>
                                    </p:anim>
                                    <p:animEffect transition="in" filter="wipe(right)">
                                      <p:cBhvr>
                                        <p:cTn dur="1000" id="51"/>
                                        <p:tgtEl>
                                          <p:spTgt spid="1048680"/>
                                        </p:tgtEl>
                                      </p:cBhvr>
                                    </p:animEffect>
                                  </p:childTnLst>
                                </p:cTn>
                              </p:par>
                              <p:par>
                                <p:cTn fill="hold" grpId="0" id="52" nodeType="withEffect" presetClass="entr" presetID="12" presetSubtype="4">
                                  <p:stCondLst>
                                    <p:cond delay="0"/>
                                  </p:stCondLst>
                                  <p:childTnLst>
                                    <p:set>
                                      <p:cBhvr>
                                        <p:cTn dur="1000" fill="hold" id="53">
                                          <p:stCondLst>
                                            <p:cond delay="0"/>
                                          </p:stCondLst>
                                        </p:cTn>
                                        <p:tgtEl>
                                          <p:spTgt spid="1048692"/>
                                        </p:tgtEl>
                                        <p:attrNameLst>
                                          <p:attrName>style.visibility</p:attrName>
                                        </p:attrNameLst>
                                      </p:cBhvr>
                                      <p:to>
                                        <p:strVal val="visible"/>
                                      </p:to>
                                    </p:set>
                                    <p:anim calcmode="lin" valueType="num">
                                      <p:cBhvr additive="base">
                                        <p:cTn dur="1000" id="54"/>
                                        <p:tgtEl>
                                          <p:spTgt spid="1048692"/>
                                        </p:tgtEl>
                                        <p:attrNameLst>
                                          <p:attrName>ppt_y</p:attrName>
                                        </p:attrNameLst>
                                      </p:cBhvr>
                                      <p:tavLst>
                                        <p:tav tm="0">
                                          <p:val>
                                            <p:strVal val="#ppt_y+#ppt_h*1.125000"/>
                                          </p:val>
                                        </p:tav>
                                        <p:tav tm="100000">
                                          <p:val>
                                            <p:strVal val="#ppt_y"/>
                                          </p:val>
                                        </p:tav>
                                      </p:tavLst>
                                    </p:anim>
                                    <p:animEffect transition="in" filter="wipe(up)">
                                      <p:cBhvr>
                                        <p:cTn dur="1000" id="55"/>
                                        <p:tgtEl>
                                          <p:spTgt spid="1048692"/>
                                        </p:tgtEl>
                                      </p:cBhvr>
                                    </p:animEffect>
                                  </p:childTnLst>
                                </p:cTn>
                              </p:par>
                            </p:childTnLst>
                          </p:cTn>
                        </p:par>
                        <p:par>
                          <p:cTn fill="hold" id="56">
                            <p:stCondLst>
                              <p:cond delay="4000"/>
                            </p:stCondLst>
                            <p:childTnLst>
                              <p:par>
                                <p:cTn fill="hold" grpId="0" id="57" nodeType="afterEffect" presetClass="entr" presetID="12" presetSubtype="8">
                                  <p:stCondLst>
                                    <p:cond delay="0"/>
                                  </p:stCondLst>
                                  <p:childTnLst>
                                    <p:set>
                                      <p:cBhvr>
                                        <p:cTn dur="1000" fill="hold" id="58">
                                          <p:stCondLst>
                                            <p:cond delay="0"/>
                                          </p:stCondLst>
                                        </p:cTn>
                                        <p:tgtEl>
                                          <p:spTgt spid="1048688"/>
                                        </p:tgtEl>
                                        <p:attrNameLst>
                                          <p:attrName>style.visibility</p:attrName>
                                        </p:attrNameLst>
                                      </p:cBhvr>
                                      <p:to>
                                        <p:strVal val="visible"/>
                                      </p:to>
                                    </p:set>
                                    <p:anim calcmode="lin" valueType="num">
                                      <p:cBhvr additive="base">
                                        <p:cTn dur="1000" id="59"/>
                                        <p:tgtEl>
                                          <p:spTgt spid="1048688"/>
                                        </p:tgtEl>
                                        <p:attrNameLst>
                                          <p:attrName>ppt_x</p:attrName>
                                        </p:attrNameLst>
                                      </p:cBhvr>
                                      <p:tavLst>
                                        <p:tav tm="0">
                                          <p:val>
                                            <p:strVal val="#ppt_x-#ppt_w*1.125000"/>
                                          </p:val>
                                        </p:tav>
                                        <p:tav tm="100000">
                                          <p:val>
                                            <p:strVal val="#ppt_x"/>
                                          </p:val>
                                        </p:tav>
                                      </p:tavLst>
                                    </p:anim>
                                    <p:animEffect transition="in" filter="wipe(right)">
                                      <p:cBhvr>
                                        <p:cTn dur="1000" id="60"/>
                                        <p:tgtEl>
                                          <p:spTgt spid="1048688"/>
                                        </p:tgtEl>
                                      </p:cBhvr>
                                    </p:animEffect>
                                  </p:childTnLst>
                                </p:cTn>
                              </p:par>
                              <p:par>
                                <p:cTn fill="hold" grpId="0" id="61" nodeType="withEffect" presetClass="entr" presetID="12" presetSubtype="8">
                                  <p:stCondLst>
                                    <p:cond delay="0"/>
                                  </p:stCondLst>
                                  <p:childTnLst>
                                    <p:set>
                                      <p:cBhvr>
                                        <p:cTn dur="1000" fill="hold" id="62">
                                          <p:stCondLst>
                                            <p:cond delay="0"/>
                                          </p:stCondLst>
                                        </p:cTn>
                                        <p:tgtEl>
                                          <p:spTgt spid="1048679"/>
                                        </p:tgtEl>
                                        <p:attrNameLst>
                                          <p:attrName>style.visibility</p:attrName>
                                        </p:attrNameLst>
                                      </p:cBhvr>
                                      <p:to>
                                        <p:strVal val="visible"/>
                                      </p:to>
                                    </p:set>
                                    <p:anim calcmode="lin" valueType="num">
                                      <p:cBhvr additive="base">
                                        <p:cTn dur="1000" id="63"/>
                                        <p:tgtEl>
                                          <p:spTgt spid="1048679"/>
                                        </p:tgtEl>
                                        <p:attrNameLst>
                                          <p:attrName>ppt_x</p:attrName>
                                        </p:attrNameLst>
                                      </p:cBhvr>
                                      <p:tavLst>
                                        <p:tav tm="0">
                                          <p:val>
                                            <p:strVal val="#ppt_x-#ppt_w*1.125000"/>
                                          </p:val>
                                        </p:tav>
                                        <p:tav tm="100000">
                                          <p:val>
                                            <p:strVal val="#ppt_x"/>
                                          </p:val>
                                        </p:tav>
                                      </p:tavLst>
                                    </p:anim>
                                    <p:animEffect transition="in" filter="wipe(right)">
                                      <p:cBhvr>
                                        <p:cTn dur="1000" id="64"/>
                                        <p:tgtEl>
                                          <p:spTgt spid="1048679"/>
                                        </p:tgtEl>
                                      </p:cBhvr>
                                    </p:animEffect>
                                  </p:childTnLst>
                                </p:cTn>
                              </p:par>
                              <p:par>
                                <p:cTn fill="hold" grpId="0" id="65" nodeType="withEffect" presetClass="entr" presetID="12" presetSubtype="4">
                                  <p:stCondLst>
                                    <p:cond delay="0"/>
                                  </p:stCondLst>
                                  <p:childTnLst>
                                    <p:set>
                                      <p:cBhvr>
                                        <p:cTn dur="1000" fill="hold" id="66">
                                          <p:stCondLst>
                                            <p:cond delay="0"/>
                                          </p:stCondLst>
                                        </p:cTn>
                                        <p:tgtEl>
                                          <p:spTgt spid="1048693"/>
                                        </p:tgtEl>
                                        <p:attrNameLst>
                                          <p:attrName>style.visibility</p:attrName>
                                        </p:attrNameLst>
                                      </p:cBhvr>
                                      <p:to>
                                        <p:strVal val="visible"/>
                                      </p:to>
                                    </p:set>
                                    <p:anim calcmode="lin" valueType="num">
                                      <p:cBhvr additive="base">
                                        <p:cTn dur="1000" id="67"/>
                                        <p:tgtEl>
                                          <p:spTgt spid="1048693"/>
                                        </p:tgtEl>
                                        <p:attrNameLst>
                                          <p:attrName>ppt_y</p:attrName>
                                        </p:attrNameLst>
                                      </p:cBhvr>
                                      <p:tavLst>
                                        <p:tav tm="0">
                                          <p:val>
                                            <p:strVal val="#ppt_y+#ppt_h*1.125000"/>
                                          </p:val>
                                        </p:tav>
                                        <p:tav tm="100000">
                                          <p:val>
                                            <p:strVal val="#ppt_y"/>
                                          </p:val>
                                        </p:tav>
                                      </p:tavLst>
                                    </p:anim>
                                    <p:animEffect transition="in" filter="wipe(up)">
                                      <p:cBhvr>
                                        <p:cTn dur="1000" id="68"/>
                                        <p:tgtEl>
                                          <p:spTgt spid="1048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bldLvl="0" animBg="1"/>
      <p:bldP spid="1048680" grpId="0" bldLvl="0" animBg="1"/>
      <p:bldP spid="1048681" grpId="0" bldLvl="0" animBg="1"/>
      <p:bldP spid="1048682" grpId="0" bldLvl="0" animBg="1"/>
      <p:bldP spid="1048683" grpId="0" bldLvl="0" animBg="1"/>
      <p:bldP spid="1048684" grpId="0"/>
      <p:bldP spid="1048685" grpId="0"/>
      <p:bldP spid="1048686" grpId="0"/>
      <p:bldP spid="1048687" grpId="0"/>
      <p:bldP spid="1048688" grpId="0"/>
      <p:bldP spid="1048689" grpId="0"/>
      <p:bldP spid="1048690" grpId="0"/>
      <p:bldP spid="1048691" grpId="0"/>
      <p:bldP spid="1048692" grpId="0"/>
      <p:bldP spid="10486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pic>
        <p:nvPicPr>
          <p:cNvPr id="2097162" name="图片 1"/>
          <p:cNvPicPr>
            <a:picLocks noChangeAspect="1"/>
          </p:cNvPicPr>
          <p:nvPr/>
        </p:nvPicPr>
        <p:blipFill>
          <a:blip xmlns:r="http://schemas.openxmlformats.org/officeDocument/2006/relationships" r:embed="rId1" cstate="print"/>
          <a:stretch>
            <a:fillRect/>
          </a:stretch>
        </p:blipFill>
        <p:spPr>
          <a:xfrm>
            <a:off x="757584" y="675615"/>
            <a:ext cx="7429118" cy="5571838"/>
          </a:xfrm>
          <a:prstGeom prst="rect"/>
        </p:spPr>
      </p:pic>
      <p:sp>
        <p:nvSpPr>
          <p:cNvPr id="1048700" name="文本框 2"/>
          <p:cNvSpPr txBox="1"/>
          <p:nvPr/>
        </p:nvSpPr>
        <p:spPr>
          <a:xfrm>
            <a:off x="9382122" y="2487309"/>
            <a:ext cx="1402081" cy="1513840"/>
          </a:xfrm>
          <a:prstGeom prst="rect"/>
          <a:noFill/>
        </p:spPr>
        <p:txBody>
          <a:bodyPr anchor="t" rtlCol="0" wrap="none">
            <a:spAutoFit/>
          </a:bodyPr>
          <a:p>
            <a:pPr algn="ctr" fontAlgn="auto">
              <a:lnSpc>
                <a:spcPct val="200000"/>
              </a:lnSpc>
            </a:pPr>
            <a:r>
              <a:rPr altLang="en-US" dirty="0" sz="2400" lang="zh-CN">
                <a:solidFill>
                  <a:schemeClr val="tx1">
                    <a:lumMod val="75000"/>
                    <a:lumOff val="25000"/>
                  </a:schemeClr>
                </a:solidFill>
                <a:cs typeface="+mn-ea"/>
                <a:sym typeface="+mn-lt"/>
              </a:rPr>
              <a:t>小组成员</a:t>
            </a:r>
            <a:endParaRPr altLang="zh-CN" dirty="0" sz="2400" lang="en-US">
              <a:solidFill>
                <a:schemeClr val="tx1">
                  <a:lumMod val="75000"/>
                  <a:lumOff val="25000"/>
                </a:schemeClr>
              </a:solidFill>
              <a:cs typeface="+mn-ea"/>
              <a:sym typeface="+mn-lt"/>
            </a:endParaRPr>
          </a:p>
          <a:p>
            <a:pPr algn="ctr" fontAlgn="auto">
              <a:lnSpc>
                <a:spcPct val="200000"/>
              </a:lnSpc>
            </a:pPr>
            <a:r>
              <a:rPr altLang="en-US" dirty="0" sz="2400" lang="zh-CN">
                <a:solidFill>
                  <a:schemeClr val="tx1">
                    <a:lumMod val="75000"/>
                    <a:lumOff val="25000"/>
                  </a:schemeClr>
                </a:solidFill>
                <a:cs typeface="+mn-ea"/>
                <a:sym typeface="+mn-lt"/>
              </a:rPr>
              <a:t>共享思路</a:t>
            </a:r>
            <a:endParaRPr altLang="zh-CN" dirty="0" sz="2400" lang="en-US">
              <a:solidFill>
                <a:schemeClr val="tx1">
                  <a:lumMod val="75000"/>
                  <a:lumOff val="25000"/>
                </a:schemeClr>
              </a:solidFill>
              <a:cs typeface="+mn-ea"/>
              <a:sym typeface="+mn-lt"/>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2" presetSubtype="4">
                                  <p:stCondLst>
                                    <p:cond delay="0"/>
                                  </p:stCondLst>
                                  <p:childTnLst>
                                    <p:set>
                                      <p:cBhvr>
                                        <p:cTn dur="1000" fill="hold" id="6">
                                          <p:stCondLst>
                                            <p:cond delay="0"/>
                                          </p:stCondLst>
                                        </p:cTn>
                                        <p:tgtEl>
                                          <p:spTgt spid="1048700"/>
                                        </p:tgtEl>
                                        <p:attrNameLst>
                                          <p:attrName>style.visibility</p:attrName>
                                        </p:attrNameLst>
                                      </p:cBhvr>
                                      <p:to>
                                        <p:strVal val="visible"/>
                                      </p:to>
                                    </p:set>
                                    <p:anim calcmode="lin" valueType="num">
                                      <p:cBhvr additive="base">
                                        <p:cTn dur="1000" id="7"/>
                                        <p:tgtEl>
                                          <p:spTgt spid="1048700"/>
                                        </p:tgtEl>
                                        <p:attrNameLst>
                                          <p:attrName>ppt_y</p:attrName>
                                        </p:attrNameLst>
                                      </p:cBhvr>
                                      <p:tavLst>
                                        <p:tav tm="0">
                                          <p:val>
                                            <p:strVal val="#ppt_y+#ppt_h*1.125000"/>
                                          </p:val>
                                        </p:tav>
                                        <p:tav tm="100000">
                                          <p:val>
                                            <p:strVal val="#ppt_y"/>
                                          </p:val>
                                        </p:tav>
                                      </p:tavLst>
                                    </p:anim>
                                    <p:animEffect transition="in" filter="wipe(up)">
                                      <p:cBhvr>
                                        <p:cTn dur="1000" id="8"/>
                                        <p:tgtEl>
                                          <p:spTgt spid="1048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68" name=""/>
        <p:cNvGrpSpPr/>
        <p:nvPr/>
      </p:nvGrpSpPr>
      <p:grpSpPr>
        <a:xfrm>
          <a:off x="0" y="0"/>
          <a:ext cx="0" cy="0"/>
          <a:chOff x="0" y="0"/>
          <a:chExt cx="0" cy="0"/>
        </a:xfrm>
      </p:grpSpPr>
      <p:sp>
        <p:nvSpPr>
          <p:cNvPr id="1048704" name="任意多边形: 形状 76"/>
          <p:cNvSpPr/>
          <p:nvPr/>
        </p:nvSpPr>
        <p:spPr>
          <a:xfrm flipH="1">
            <a:off x="472439" y="319249"/>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705" name="文本占位符 1"/>
          <p:cNvSpPr txBox="1"/>
          <p:nvPr/>
        </p:nvSpPr>
        <p:spPr>
          <a:xfrm>
            <a:off x="2003123" y="920780"/>
            <a:ext cx="3754877" cy="663589"/>
          </a:xfrm>
          <a:prstGeom prst="rect"/>
          <a:effectLst>
            <a:outerShdw algn="t" blurRad="50800" dir="5400000" dist="38100" rotWithShape="0">
              <a:prstClr val="black">
                <a:alpha val="40000"/>
              </a:prstClr>
            </a:outerShdw>
          </a:effectLst>
        </p:spPr>
        <p:txBody>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defTabSz="914400" eaLnBrk="1" fontAlgn="auto" hangingPunct="1" indent="0" latinLnBrk="0" lvl="0" marL="0" marR="0" rtl="0">
              <a:lnSpc>
                <a:spcPct val="90000"/>
              </a:lnSpc>
              <a:spcBef>
                <a:spcPts val="1000"/>
              </a:spcBef>
              <a:spcAft>
                <a:spcPts val="0"/>
              </a:spcAft>
              <a:buClrTx/>
              <a:buSzTx/>
              <a:buFont typeface="Arial" panose="020B0604020202020204" pitchFamily="34" charset="0"/>
              <a:buNone/>
            </a:pPr>
            <a:r>
              <a:rPr altLang="zh-CN" baseline="0" b="1" cap="none" dirty="0" sz="4400" i="1" kern="1200" kumimoji="0" lang="en-US"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ONTENTS</a:t>
            </a:r>
          </a:p>
        </p:txBody>
      </p:sp>
      <p:sp>
        <p:nvSpPr>
          <p:cNvPr id="1048706" name="矩形 18"/>
          <p:cNvSpPr/>
          <p:nvPr/>
        </p:nvSpPr>
        <p:spPr>
          <a:xfrm>
            <a:off x="891041" y="381259"/>
            <a:ext cx="906780" cy="1399540"/>
          </a:xfrm>
          <a:prstGeom prst="rect"/>
        </p:spPr>
        <p:txBody>
          <a:bodyPr wrap="none">
            <a:spAutoFit/>
          </a:bodyPr>
          <a:p>
            <a:pPr algn="l" defTabSz="914400" eaLnBrk="1" fontAlgn="auto" hangingPunct="1" indent="0" latinLnBrk="0" lvl="0" marL="0" marR="0" rtl="0">
              <a:lnSpc>
                <a:spcPct val="100000"/>
              </a:lnSpc>
              <a:spcBef>
                <a:spcPts val="0"/>
              </a:spcBef>
              <a:spcAft>
                <a:spcPts val="0"/>
              </a:spcAft>
              <a:buClrTx/>
              <a:buSzTx/>
              <a:buFontTx/>
              <a:buNone/>
            </a:pPr>
            <a:r>
              <a:rPr altLang="zh-CN" baseline="0" b="1" cap="none" dirty="0" sz="8800" i="1" kern="1200" kumimoji="0" lang="en-US" noProof="0" normalizeH="0" spc="0" strike="noStrike" u="none">
                <a:ln>
                  <a:noFill/>
                </a:ln>
                <a:solidFill>
                  <a:prstClr val="white"/>
                </a:solidFill>
                <a:effectLst/>
                <a:uLnTx/>
                <a:uFillTx/>
                <a:latin typeface="Arial Black" panose="020B0A04020102020204" pitchFamily="34" charset="0"/>
                <a:ea typeface="等线" panose="02010600030101010101" charset="-122"/>
                <a:cs typeface="+mn-cs"/>
              </a:rPr>
              <a:t>C</a:t>
            </a:r>
            <a:endParaRPr altLang="en-US" baseline="0" b="0" cap="none" dirty="0" sz="44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grpSp>
        <p:nvGrpSpPr>
          <p:cNvPr id="69" name="组合 23"/>
          <p:cNvGrpSpPr/>
          <p:nvPr/>
        </p:nvGrpSpPr>
        <p:grpSpPr>
          <a:xfrm>
            <a:off x="702310" y="5344795"/>
            <a:ext cx="2782570" cy="586106"/>
            <a:chOff x="6676062" y="4354667"/>
            <a:chExt cx="2729146" cy="591551"/>
          </a:xfrm>
        </p:grpSpPr>
        <p:grpSp>
          <p:nvGrpSpPr>
            <p:cNvPr id="70" name="组合 39"/>
            <p:cNvGrpSpPr/>
            <p:nvPr/>
          </p:nvGrpSpPr>
          <p:grpSpPr>
            <a:xfrm>
              <a:off x="6676062" y="4354667"/>
              <a:ext cx="729308" cy="589473"/>
              <a:chOff x="725726" y="1781746"/>
              <a:chExt cx="554662" cy="515267"/>
            </a:xfrm>
          </p:grpSpPr>
          <p:sp>
            <p:nvSpPr>
              <p:cNvPr id="1048707" name="椭圆 41"/>
              <p:cNvSpPr/>
              <p:nvPr/>
            </p:nvSpPr>
            <p:spPr bwMode="auto">
              <a:xfrm>
                <a:off x="725726" y="1781746"/>
                <a:ext cx="515267" cy="515267"/>
              </a:xfrm>
              <a:prstGeom prst="ellipse"/>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algn="tl" blurRad="50800" dir="2700000" dist="38100" rotWithShape="0">
                  <a:prstClr val="black">
                    <a:alpha val="40000"/>
                  </a:prstClr>
                </a:outerShdw>
              </a:effectLst>
            </p:spPr>
            <p:txBody>
              <a:bodyPr anchor="t" anchorCtr="0" bIns="45720" compatLnSpc="1" lIns="91440" numCol="1" rIns="91440" rtlCol="0" tIns="45720" vert="horz" wrap="square"/>
              <a:p>
                <a:pPr algn="ctr" defTabSz="914400" eaLnBrk="1" fontAlgn="base" hangingPunct="1" indent="0" latinLnBrk="0" lvl="0" marL="0" marR="0" rtl="0">
                  <a:lnSpc>
                    <a:spcPct val="100000"/>
                  </a:lnSpc>
                  <a:spcBef>
                    <a:spcPct val="0"/>
                  </a:spcBef>
                  <a:spcAft>
                    <a:spcPct val="0"/>
                  </a:spcAft>
                  <a:buClrTx/>
                  <a:buSzTx/>
                  <a:buFontTx/>
                  <a:buNone/>
                </a:pPr>
                <a:endParaRPr altLang="en-US" baseline="0" b="0" cap="none" sz="4000" i="0" kern="1200" kumimoji="0" lang="zh-CN" noProof="0" normalizeH="0" spc="0" strike="noStrike" u="none">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1048708" name="矩形 42"/>
              <p:cNvSpPr/>
              <p:nvPr/>
            </p:nvSpPr>
            <p:spPr>
              <a:xfrm>
                <a:off x="725726" y="1810877"/>
                <a:ext cx="554662" cy="460500"/>
              </a:xfrm>
              <a:prstGeom prst="rect"/>
            </p:spPr>
            <p:txBody>
              <a:bodyPr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2800" i="0" kern="1200" kumimoji="0" lang="en-US"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04</a:t>
                </a:r>
                <a:endParaRPr altLang="en-US" baseline="0" b="0" cap="none" dirty="0" sz="2800" i="0" kern="1200" kumimoji="0" lang="zh-CN"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1048709" name="矩形 40"/>
            <p:cNvSpPr/>
            <p:nvPr/>
          </p:nvSpPr>
          <p:spPr>
            <a:xfrm>
              <a:off x="7470765" y="4357231"/>
              <a:ext cx="1934443" cy="588987"/>
            </a:xfrm>
            <a:prstGeom prst="rect"/>
          </p:spPr>
          <p:txBody>
            <a:bodyPr wrap="square">
              <a:spAutoFit/>
            </a:bodyPr>
            <a:p>
              <a:pPr lvl="0"/>
              <a:r>
                <a:rPr altLang="en-US" b="1" dirty="0" sz="3200" lang="zh-CN">
                  <a:solidFill>
                    <a:prstClr val="black">
                      <a:lumMod val="85000"/>
                      <a:lumOff val="15000"/>
                    </a:prstClr>
                  </a:solidFill>
                  <a:latin typeface="微软雅黑" panose="020B0503020204020204" pitchFamily="34" charset="-122"/>
                  <a:ea typeface="微软雅黑" panose="020B0503020204020204" pitchFamily="34" charset="-122"/>
                </a:rPr>
                <a:t>总结</a:t>
              </a:r>
            </a:p>
          </p:txBody>
        </p:sp>
      </p:grpSp>
      <p:grpSp>
        <p:nvGrpSpPr>
          <p:cNvPr id="71" name="组合 22"/>
          <p:cNvGrpSpPr/>
          <p:nvPr/>
        </p:nvGrpSpPr>
        <p:grpSpPr>
          <a:xfrm>
            <a:off x="718293" y="2348389"/>
            <a:ext cx="5281930" cy="586105"/>
            <a:chOff x="6676062" y="1485494"/>
            <a:chExt cx="5332052" cy="591667"/>
          </a:xfrm>
        </p:grpSpPr>
        <p:grpSp>
          <p:nvGrpSpPr>
            <p:cNvPr id="72" name="组合 43"/>
            <p:cNvGrpSpPr/>
            <p:nvPr/>
          </p:nvGrpSpPr>
          <p:grpSpPr>
            <a:xfrm>
              <a:off x="6676062" y="1485494"/>
              <a:ext cx="698077" cy="589473"/>
              <a:chOff x="725726" y="1781746"/>
              <a:chExt cx="529452" cy="515267"/>
            </a:xfrm>
          </p:grpSpPr>
          <p:sp>
            <p:nvSpPr>
              <p:cNvPr id="1048710" name="椭圆 45"/>
              <p:cNvSpPr/>
              <p:nvPr/>
            </p:nvSpPr>
            <p:spPr bwMode="auto">
              <a:xfrm>
                <a:off x="725726" y="1781746"/>
                <a:ext cx="515267" cy="515267"/>
              </a:xfrm>
              <a:prstGeom prst="ellipse"/>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algn="tl" blurRad="50800" dir="2700000" dist="38100" rotWithShape="0">
                  <a:prstClr val="black">
                    <a:alpha val="40000"/>
                  </a:prstClr>
                </a:outerShdw>
              </a:effectLst>
            </p:spPr>
            <p:txBody>
              <a:bodyPr anchor="t" anchorCtr="0" bIns="45720" compatLnSpc="1" lIns="91440" numCol="1" rIns="91440" rtlCol="0" tIns="45720" vert="horz" wrap="square"/>
              <a:p>
                <a:pPr algn="just" defTabSz="914400" eaLnBrk="1" fontAlgn="base" hangingPunct="1" indent="0" latinLnBrk="0" lvl="0" marL="0" marR="0" rtl="0">
                  <a:lnSpc>
                    <a:spcPct val="100000"/>
                  </a:lnSpc>
                  <a:spcBef>
                    <a:spcPct val="0"/>
                  </a:spcBef>
                  <a:spcAft>
                    <a:spcPct val="0"/>
                  </a:spcAft>
                  <a:buClrTx/>
                  <a:buSzTx/>
                  <a:buFontTx/>
                  <a:buNone/>
                </a:pPr>
                <a:endParaRPr altLang="en-US" baseline="0" b="0" cap="none" sz="4000" i="0" kern="1200" kumimoji="0" lang="zh-CN" noProof="0" normalizeH="0" spc="0" strike="noStrike" u="none">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1048711" name="矩形 46"/>
              <p:cNvSpPr/>
              <p:nvPr/>
            </p:nvSpPr>
            <p:spPr>
              <a:xfrm>
                <a:off x="741770" y="1836098"/>
                <a:ext cx="513408" cy="460582"/>
              </a:xfrm>
              <a:prstGeom prst="rect"/>
            </p:spPr>
            <p:txBody>
              <a:bodyPr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2800" i="0" kern="1200" kumimoji="0" lang="en-US"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01</a:t>
                </a:r>
                <a:endParaRPr altLang="en-US" baseline="0" b="0" cap="none" dirty="0" sz="2800" i="0" kern="1200" kumimoji="0" lang="zh-CN"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1048712" name="矩形 44"/>
            <p:cNvSpPr/>
            <p:nvPr/>
          </p:nvSpPr>
          <p:spPr>
            <a:xfrm>
              <a:off x="7470934" y="1488058"/>
              <a:ext cx="4537180" cy="589103"/>
            </a:xfrm>
            <a:prstGeom prst="rect"/>
          </p:spPr>
          <p:txBody>
            <a:bodyPr wrap="squar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32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关于正弦信号的合理性</a:t>
              </a:r>
            </a:p>
          </p:txBody>
        </p:sp>
      </p:grpSp>
      <p:grpSp>
        <p:nvGrpSpPr>
          <p:cNvPr id="73" name="组合 24"/>
          <p:cNvGrpSpPr/>
          <p:nvPr/>
        </p:nvGrpSpPr>
        <p:grpSpPr>
          <a:xfrm>
            <a:off x="685272" y="3358180"/>
            <a:ext cx="8341360" cy="586105"/>
            <a:chOff x="6642728" y="2441885"/>
            <a:chExt cx="8420514" cy="591667"/>
          </a:xfrm>
        </p:grpSpPr>
        <p:sp>
          <p:nvSpPr>
            <p:cNvPr id="1048713" name="矩形 35"/>
            <p:cNvSpPr/>
            <p:nvPr/>
          </p:nvSpPr>
          <p:spPr>
            <a:xfrm>
              <a:off x="7470933" y="2444449"/>
              <a:ext cx="7592309" cy="589103"/>
            </a:xfrm>
            <a:prstGeom prst="rect"/>
          </p:spPr>
          <p:txBody>
            <a:bodyPr wrap="square">
              <a:spAutoFit/>
            </a:bodyPr>
            <a:p>
              <a:pPr lvl="0"/>
              <a:r>
                <a:rPr altLang="en-US" b="1" dirty="0" sz="3200" lang="zh-CN">
                  <a:solidFill>
                    <a:prstClr val="black">
                      <a:lumMod val="85000"/>
                      <a:lumOff val="15000"/>
                    </a:prstClr>
                  </a:solidFill>
                  <a:latin typeface="微软雅黑" panose="020B0503020204020204" pitchFamily="34" charset="-122"/>
                  <a:ea typeface="微软雅黑" panose="020B0503020204020204" pitchFamily="34" charset="-122"/>
                  <a:sym typeface="+mn-ea"/>
                </a:rPr>
                <a:t>冲激响应时长已知下的</a:t>
              </a:r>
              <a:r>
                <a:rPr altLang="en-US" b="1" dirty="0" sz="3200" kern="0" lang="zh-CN">
                  <a:solidFill>
                    <a:prstClr val="black">
                      <a:lumMod val="95000"/>
                      <a:lumOff val="5000"/>
                    </a:prstClr>
                  </a:solidFill>
                  <a:latin typeface="微软雅黑" panose="020B0503020204020204" pitchFamily="34" charset="-122"/>
                  <a:ea typeface="微软雅黑" panose="020B0503020204020204" pitchFamily="34" charset="-122"/>
                </a:rPr>
                <a:t>截断信号长度</a:t>
              </a:r>
            </a:p>
          </p:txBody>
        </p:sp>
        <p:grpSp>
          <p:nvGrpSpPr>
            <p:cNvPr id="74" name="组合 36"/>
            <p:cNvGrpSpPr/>
            <p:nvPr/>
          </p:nvGrpSpPr>
          <p:grpSpPr>
            <a:xfrm>
              <a:off x="6642728" y="2441885"/>
              <a:ext cx="810256" cy="591666"/>
              <a:chOff x="700339" y="1781746"/>
              <a:chExt cx="617085" cy="517184"/>
            </a:xfrm>
          </p:grpSpPr>
          <p:sp>
            <p:nvSpPr>
              <p:cNvPr id="1048714" name="椭圆 37"/>
              <p:cNvSpPr/>
              <p:nvPr/>
            </p:nvSpPr>
            <p:spPr bwMode="auto">
              <a:xfrm>
                <a:off x="725726" y="1781746"/>
                <a:ext cx="515267" cy="515267"/>
              </a:xfrm>
              <a:prstGeom prst="ellipse"/>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algn="tl" blurRad="50800" dir="2700000" dist="38100" rotWithShape="0">
                  <a:prstClr val="black">
                    <a:alpha val="40000"/>
                  </a:prstClr>
                </a:outerShdw>
              </a:effectLst>
            </p:spPr>
            <p:txBody>
              <a:bodyPr anchor="t" anchorCtr="0" bIns="45720" compatLnSpc="1" lIns="91440" numCol="1" rIns="91440" rtlCol="0" tIns="45720" vert="horz" wrap="square"/>
              <a:p>
                <a:pPr algn="ctr" defTabSz="914400" eaLnBrk="1" fontAlgn="base" hangingPunct="1" indent="0" latinLnBrk="0" lvl="0" marL="0" marR="0" rtl="0">
                  <a:lnSpc>
                    <a:spcPct val="100000"/>
                  </a:lnSpc>
                  <a:spcBef>
                    <a:spcPct val="0"/>
                  </a:spcBef>
                  <a:spcAft>
                    <a:spcPct val="0"/>
                  </a:spcAft>
                  <a:buClrTx/>
                  <a:buSzTx/>
                  <a:buFontTx/>
                  <a:buNone/>
                </a:pPr>
                <a:endParaRPr altLang="en-US" baseline="0" b="0" cap="none" sz="4000" i="0" kern="1200" kumimoji="0" lang="zh-CN" noProof="0" normalizeH="0" spc="0" strike="noStrike" u="none">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1048715" name="矩形 38"/>
              <p:cNvSpPr/>
              <p:nvPr/>
            </p:nvSpPr>
            <p:spPr>
              <a:xfrm>
                <a:off x="700339" y="1848425"/>
                <a:ext cx="617085" cy="450505"/>
              </a:xfrm>
              <a:prstGeom prst="rect"/>
            </p:spPr>
            <p:txBody>
              <a:bodyPr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2800" i="0" kern="1200" kumimoji="0" lang="en-US"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02</a:t>
                </a:r>
                <a:endParaRPr altLang="en-US" baseline="0" b="0" cap="none" dirty="0" sz="2800" i="0" kern="1200" kumimoji="0" lang="zh-CN"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grpSp>
      <p:grpSp>
        <p:nvGrpSpPr>
          <p:cNvPr id="75" name="组合 26"/>
          <p:cNvGrpSpPr/>
          <p:nvPr/>
        </p:nvGrpSpPr>
        <p:grpSpPr>
          <a:xfrm>
            <a:off x="700513" y="4351461"/>
            <a:ext cx="8440420" cy="586105"/>
            <a:chOff x="6676062" y="3398276"/>
            <a:chExt cx="8520514" cy="591667"/>
          </a:xfrm>
        </p:grpSpPr>
        <p:grpSp>
          <p:nvGrpSpPr>
            <p:cNvPr id="76" name="组合 27"/>
            <p:cNvGrpSpPr/>
            <p:nvPr/>
          </p:nvGrpSpPr>
          <p:grpSpPr>
            <a:xfrm>
              <a:off x="6676062" y="3398276"/>
              <a:ext cx="742949" cy="589473"/>
              <a:chOff x="725726" y="1781746"/>
              <a:chExt cx="565036" cy="515267"/>
            </a:xfrm>
          </p:grpSpPr>
          <p:sp>
            <p:nvSpPr>
              <p:cNvPr id="1048716" name="椭圆 29"/>
              <p:cNvSpPr/>
              <p:nvPr/>
            </p:nvSpPr>
            <p:spPr bwMode="auto">
              <a:xfrm>
                <a:off x="725726" y="1781746"/>
                <a:ext cx="515267" cy="515267"/>
              </a:xfrm>
              <a:prstGeom prst="ellipse"/>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algn="tl" blurRad="50800" dir="2700000" dist="38100" rotWithShape="0">
                  <a:prstClr val="black">
                    <a:alpha val="40000"/>
                  </a:prstClr>
                </a:outerShdw>
              </a:effectLst>
            </p:spPr>
            <p:txBody>
              <a:bodyPr anchor="t" anchorCtr="0" bIns="45720" compatLnSpc="1" lIns="91440" numCol="1" rIns="91440" rtlCol="0" tIns="45720" vert="horz" wrap="square"/>
              <a:p>
                <a:pPr algn="ctr" defTabSz="914400" eaLnBrk="1" fontAlgn="base" hangingPunct="1" indent="0" latinLnBrk="0" lvl="0" marL="0" marR="0" rtl="0">
                  <a:lnSpc>
                    <a:spcPct val="100000"/>
                  </a:lnSpc>
                  <a:spcBef>
                    <a:spcPct val="0"/>
                  </a:spcBef>
                  <a:spcAft>
                    <a:spcPct val="0"/>
                  </a:spcAft>
                  <a:buClrTx/>
                  <a:buSzTx/>
                  <a:buFontTx/>
                  <a:buNone/>
                </a:pPr>
                <a:endParaRPr altLang="en-US" baseline="0" b="0" cap="none" sz="4000" i="0" kern="1200" kumimoji="0" lang="zh-CN" noProof="0" normalizeH="0" spc="0" strike="noStrike" u="none">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1048717" name="矩形 30"/>
              <p:cNvSpPr/>
              <p:nvPr/>
            </p:nvSpPr>
            <p:spPr>
              <a:xfrm>
                <a:off x="725726" y="1823771"/>
                <a:ext cx="565036" cy="450505"/>
              </a:xfrm>
              <a:prstGeom prst="rect"/>
            </p:spPr>
            <p:txBody>
              <a:bodyPr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2800" i="0" kern="1200" kumimoji="0" lang="en-US"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03</a:t>
                </a:r>
                <a:endParaRPr altLang="en-US" baseline="0" b="0" cap="none" dirty="0" sz="2800" i="0" kern="1200" kumimoji="0" lang="zh-CN" noProof="0" normalizeH="0" spc="0" strike="noStrike" u="none">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1048718" name="矩形 28"/>
            <p:cNvSpPr/>
            <p:nvPr/>
          </p:nvSpPr>
          <p:spPr>
            <a:xfrm>
              <a:off x="7470934" y="3400840"/>
              <a:ext cx="7725642" cy="589103"/>
            </a:xfrm>
            <a:prstGeom prst="rect"/>
          </p:spPr>
          <p:txBody>
            <a:bodyPr wrap="square">
              <a:spAutoFit/>
            </a:bodyPr>
            <a:p>
              <a:pPr lvl="0"/>
              <a:r>
                <a:rPr altLang="en-US" b="1" dirty="0" sz="3200" lang="zh-CN">
                  <a:solidFill>
                    <a:prstClr val="black">
                      <a:lumMod val="85000"/>
                      <a:lumOff val="15000"/>
                    </a:prstClr>
                  </a:solidFill>
                  <a:latin typeface="微软雅黑" panose="020B0503020204020204" pitchFamily="34" charset="-122"/>
                  <a:ea typeface="微软雅黑" panose="020B0503020204020204" pitchFamily="34" charset="-122"/>
                </a:rPr>
                <a:t>冲击响应时长和带宽已知的测试频点个数</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719" name="文本框 43"/>
          <p:cNvSpPr txBox="1"/>
          <p:nvPr/>
        </p:nvSpPr>
        <p:spPr>
          <a:xfrm>
            <a:off x="7437119" y="947994"/>
            <a:ext cx="2731647" cy="2103121"/>
          </a:xfrm>
          <a:prstGeom prst="rect"/>
          <a:noFill/>
        </p:spPr>
        <p:txBody>
          <a:bodyPr rtlCol="0" wrap="square">
            <a:spAutoFit/>
          </a:bodyPr>
          <a:p>
            <a:pPr algn="dist" defTabSz="914400" eaLnBrk="1" fontAlgn="auto" hangingPunct="1" indent="0" latinLnBrk="0" lvl="0" marL="0" marR="0" rtl="0">
              <a:lnSpc>
                <a:spcPct val="90000"/>
              </a:lnSpc>
              <a:spcBef>
                <a:spcPts val="1000"/>
              </a:spcBef>
              <a:spcAft>
                <a:spcPts val="0"/>
              </a:spcAft>
              <a:buClrTx/>
              <a:buSzTx/>
              <a:buFontTx/>
              <a:buNone/>
            </a:pPr>
            <a:r>
              <a:rPr altLang="zh-CN" baseline="0" b="1" cap="none" dirty="0" sz="15000" i="1" kern="1200" kumimoji="0" lang="en-US"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01</a:t>
            </a:r>
            <a:endParaRPr altLang="en-US" baseline="0" b="1" cap="none" dirty="0" sz="15000" i="1" kern="1200" kumimoji="0" lang="zh-CN" noProof="0" normalizeH="0" spc="0" strike="noStrike" u="none">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1048720" name="矩形 53"/>
          <p:cNvSpPr/>
          <p:nvPr/>
        </p:nvSpPr>
        <p:spPr>
          <a:xfrm>
            <a:off x="5266055" y="3707130"/>
            <a:ext cx="6306185" cy="755650"/>
          </a:xfrm>
          <a:prstGeom prst="rect"/>
        </p:spPr>
        <p:txBody>
          <a:bodyPr wrap="square">
            <a:spAutoFit/>
          </a:bodyPr>
          <a:p>
            <a:pPr algn="dist" defTabSz="914400" eaLnBrk="1" fontAlgn="auto" hangingPunct="1" indent="0" latinLnBrk="0" lvl="0" marL="0" marR="0" rtl="0">
              <a:lnSpc>
                <a:spcPct val="90000"/>
              </a:lnSpc>
              <a:spcBef>
                <a:spcPts val="1000"/>
              </a:spcBef>
              <a:spcAft>
                <a:spcPts val="0"/>
              </a:spcAft>
              <a:buClrTx/>
              <a:buSzTx/>
              <a:buFontTx/>
              <a:buNone/>
            </a:pPr>
            <a:r>
              <a:rPr altLang="en-US" baseline="0" b="1" cap="none" dirty="0" sz="4800" kern="1200" kumimoji="0" lang="zh-CN" noProof="0" normalizeH="0" spc="0" strike="noStrike" u="none">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关于正弦信号的合理性</a:t>
            </a:r>
          </a:p>
        </p:txBody>
      </p:sp>
      <p:cxnSp>
        <p:nvCxnSpPr>
          <p:cNvPr id="3145739" name="直接箭头连接符 55"/>
          <p:cNvCxnSpPr>
            <a:cxnSpLocks/>
          </p:cNvCxnSpPr>
          <p:nvPr/>
        </p:nvCxnSpPr>
        <p:spPr>
          <a:xfrm>
            <a:off x="5266000" y="4547445"/>
            <a:ext cx="5969051" cy="0"/>
          </a:xfrm>
          <a:prstGeom prst="straightConnector1"/>
          <a:ln>
            <a:tailEnd type="none"/>
          </a:ln>
        </p:spPr>
        <p:style>
          <a:lnRef idx="1">
            <a:schemeClr val="accent1"/>
          </a:lnRef>
          <a:fillRef idx="0">
            <a:schemeClr val="accent1"/>
          </a:fillRef>
          <a:effectRef idx="0">
            <a:schemeClr val="accent1"/>
          </a:effectRef>
          <a:fontRef idx="minor">
            <a:schemeClr val="tx1"/>
          </a:fontRef>
        </p:style>
      </p:cxnSp>
      <p:sp>
        <p:nvSpPr>
          <p:cNvPr id="1048721" name="矩形 1"/>
          <p:cNvSpPr/>
          <p:nvPr/>
        </p:nvSpPr>
        <p:spPr>
          <a:xfrm>
            <a:off x="5266000" y="4864219"/>
            <a:ext cx="1529079" cy="396241"/>
          </a:xfrm>
          <a:prstGeom prst="rect"/>
        </p:spPr>
        <p:txBody>
          <a:bodyPr wrap="none">
            <a:spAutoFit/>
          </a:bodyPr>
          <a:p>
            <a:pPr indent="-179705" marL="179705">
              <a:spcBef>
                <a:spcPct val="20000"/>
              </a:spcBef>
              <a:buFont typeface="Arial" panose="020B0604020202020204" pitchFamily="34" charset="0"/>
              <a:buChar char="•"/>
            </a:pPr>
            <a:r>
              <a:rPr altLang="en-US" dirty="0" sz="2000" kern="0" lang="zh-CN">
                <a:solidFill>
                  <a:prstClr val="black">
                    <a:lumMod val="95000"/>
                    <a:lumOff val="5000"/>
                  </a:prstClr>
                </a:solidFill>
                <a:latin typeface="微软雅黑" panose="020B0503020204020204" pitchFamily="34" charset="-122"/>
                <a:ea typeface="微软雅黑" panose="020B0503020204020204" pitchFamily="34" charset="-122"/>
              </a:rPr>
              <a:t>特征函数</a:t>
            </a:r>
          </a:p>
        </p:txBody>
      </p:sp>
      <p:sp>
        <p:nvSpPr>
          <p:cNvPr id="1048722" name="矩形 6"/>
          <p:cNvSpPr/>
          <p:nvPr/>
        </p:nvSpPr>
        <p:spPr>
          <a:xfrm>
            <a:off x="7376040" y="4864219"/>
            <a:ext cx="1529079" cy="396241"/>
          </a:xfrm>
          <a:prstGeom prst="rect"/>
        </p:spPr>
        <p:txBody>
          <a:bodyPr wrap="none">
            <a:spAutoFit/>
          </a:bodyPr>
          <a:p>
            <a:pPr indent="-179705" marL="179705">
              <a:spcBef>
                <a:spcPct val="20000"/>
              </a:spcBef>
              <a:buFont typeface="Arial" panose="020B0604020202020204" pitchFamily="34" charset="0"/>
              <a:buChar char="•"/>
            </a:pPr>
            <a:r>
              <a:rPr altLang="en-US" dirty="0" sz="2000" kern="0" lang="zh-CN">
                <a:solidFill>
                  <a:prstClr val="black">
                    <a:lumMod val="95000"/>
                    <a:lumOff val="5000"/>
                  </a:prstClr>
                </a:solidFill>
                <a:latin typeface="微软雅黑" panose="020B0503020204020204" pitchFamily="34" charset="-122"/>
                <a:ea typeface="微软雅黑" panose="020B0503020204020204" pitchFamily="34" charset="-122"/>
              </a:rPr>
              <a:t>实际噪声</a:t>
            </a:r>
          </a:p>
        </p:txBody>
      </p:sp>
      <p:sp>
        <p:nvSpPr>
          <p:cNvPr id="1048723" name="矩形 7"/>
          <p:cNvSpPr/>
          <p:nvPr/>
        </p:nvSpPr>
        <p:spPr>
          <a:xfrm>
            <a:off x="9364160" y="4864219"/>
            <a:ext cx="2545080" cy="396241"/>
          </a:xfrm>
          <a:prstGeom prst="rect"/>
        </p:spPr>
        <p:txBody>
          <a:bodyPr wrap="none">
            <a:spAutoFit/>
          </a:bodyPr>
          <a:p>
            <a:pPr indent="-179705" lvl="0" marL="179705">
              <a:spcBef>
                <a:spcPct val="20000"/>
              </a:spcBef>
              <a:buFont typeface="Arial" panose="020B0604020202020204" pitchFamily="34" charset="0"/>
              <a:buChar char="•"/>
            </a:pPr>
            <a:r>
              <a:rPr altLang="en-US" dirty="0" sz="2000" kern="0" lang="zh-CN">
                <a:solidFill>
                  <a:prstClr val="black">
                    <a:lumMod val="95000"/>
                    <a:lumOff val="5000"/>
                  </a:prstClr>
                </a:solidFill>
                <a:latin typeface="微软雅黑" panose="020B0503020204020204" pitchFamily="34" charset="-122"/>
                <a:ea typeface="微软雅黑" panose="020B0503020204020204" pitchFamily="34" charset="-122"/>
              </a:rPr>
              <a:t>正弦函数的优越性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grpSp>
        <p:nvGrpSpPr>
          <p:cNvPr id="57" name="îŝľiḓe"/>
          <p:cNvGrpSpPr/>
          <p:nvPr/>
        </p:nvGrpSpPr>
        <p:grpSpPr>
          <a:xfrm>
            <a:off x="4254033" y="3599621"/>
            <a:ext cx="3619500" cy="2097162"/>
            <a:chOff x="3913069" y="2164197"/>
            <a:chExt cx="4365862" cy="2529609"/>
          </a:xfrm>
        </p:grpSpPr>
        <p:sp>
          <p:nvSpPr>
            <p:cNvPr id="1048638" name="îṩḷïḍé"/>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48639" name="iś1îḋe"/>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48640" name="îŝḻïḓè"/>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p>
              <a:pPr algn="ctr"/>
            </a:p>
          </p:txBody>
        </p:sp>
        <p:sp>
          <p:nvSpPr>
            <p:cNvPr id="1048641" name="iṡliḓe"/>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p>
              <a:pPr algn="ctr"/>
            </a:p>
          </p:txBody>
        </p:sp>
      </p:grpSp>
      <p:sp>
        <p:nvSpPr>
          <p:cNvPr id="1048642" name="文本框 16"/>
          <p:cNvSpPr txBox="1"/>
          <p:nvPr/>
        </p:nvSpPr>
        <p:spPr>
          <a:xfrm>
            <a:off x="1186853" y="1846190"/>
            <a:ext cx="9524731" cy="891541"/>
          </a:xfrm>
          <a:prstGeom prst="rect"/>
          <a:noFill/>
        </p:spPr>
        <p:txBody>
          <a:bodyPr rtlCol="0" wrap="square">
            <a:spAutoFit/>
          </a:bodyPr>
          <a:p>
            <a:pPr algn="just">
              <a:lnSpc>
                <a:spcPct val="150000"/>
              </a:lnSpc>
            </a:pPr>
            <a:r>
              <a:rPr altLang="en-US" dirty="0" kern="100" lang="zh-CN">
                <a:solidFill>
                  <a:schemeClr val="tx1">
                    <a:lumMod val="95000"/>
                    <a:lumOff val="5000"/>
                  </a:schemeClr>
                </a:solidFill>
                <a:latin typeface="微软雅黑" panose="020B0503020204020204" pitchFamily="34" charset="-122"/>
                <a:ea typeface="微软雅黑" panose="020B0503020204020204" pitchFamily="34" charset="-122"/>
              </a:rPr>
              <a:t>根据信号与系统的相关知识，复指数信号为</a:t>
            </a:r>
            <a:r>
              <a:rPr altLang="zh-CN" dirty="0" kern="100" lang="en-US">
                <a:solidFill>
                  <a:schemeClr val="tx1">
                    <a:lumMod val="95000"/>
                    <a:lumOff val="5000"/>
                  </a:schemeClr>
                </a:solidFill>
                <a:latin typeface="微软雅黑" panose="020B0503020204020204" pitchFamily="34" charset="-122"/>
                <a:ea typeface="微软雅黑" panose="020B0503020204020204" pitchFamily="34" charset="-122"/>
              </a:rPr>
              <a:t>LTI</a:t>
            </a:r>
            <a:r>
              <a:rPr altLang="en-US" dirty="0" kern="100" lang="zh-CN">
                <a:solidFill>
                  <a:schemeClr val="tx1">
                    <a:lumMod val="95000"/>
                    <a:lumOff val="5000"/>
                  </a:schemeClr>
                </a:solidFill>
                <a:latin typeface="微软雅黑" panose="020B0503020204020204" pitchFamily="34" charset="-122"/>
                <a:ea typeface="微软雅黑" panose="020B0503020204020204" pitchFamily="34" charset="-122"/>
              </a:rPr>
              <a:t>系统的特征函数。而正余弦函数恰好和复指数信号满足欧拉公式的关系，这必然会为我们的计算带来方便。</a:t>
            </a:r>
          </a:p>
        </p:txBody>
      </p:sp>
      <p:sp>
        <p:nvSpPr>
          <p:cNvPr id="1048643" name="矩形 17"/>
          <p:cNvSpPr/>
          <p:nvPr/>
        </p:nvSpPr>
        <p:spPr>
          <a:xfrm>
            <a:off x="4779667" y="1298164"/>
            <a:ext cx="3116581" cy="51054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2800" i="0" kern="0" kumimoji="0" lang="en-US"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LTI</a:t>
            </a:r>
            <a:r>
              <a:rPr altLang="en-US" baseline="0" b="1" cap="none" dirty="0" sz="2800" i="0" kern="0" kumimoji="0"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系统的特征函数</a:t>
            </a:r>
          </a:p>
        </p:txBody>
      </p:sp>
      <p:sp>
        <p:nvSpPr>
          <p:cNvPr id="1048644" name="文本框 18"/>
          <p:cNvSpPr txBox="1"/>
          <p:nvPr/>
        </p:nvSpPr>
        <p:spPr>
          <a:xfrm>
            <a:off x="594360" y="4471368"/>
            <a:ext cx="3317029" cy="1291591"/>
          </a:xfrm>
          <a:prstGeom prst="rect"/>
          <a:noFill/>
        </p:spPr>
        <p:txBody>
          <a:bodyPr rtlCol="0" wrap="square">
            <a:spAutoFit/>
          </a:bodyPr>
          <a:p>
            <a:pPr algn="r">
              <a:lnSpc>
                <a:spcPct val="150000"/>
              </a:lnSpc>
            </a:pPr>
            <a:r>
              <a:rPr altLang="en-US" dirty="0" kern="100" lang="zh-CN">
                <a:solidFill>
                  <a:schemeClr val="tx1">
                    <a:lumMod val="95000"/>
                    <a:lumOff val="5000"/>
                  </a:schemeClr>
                </a:solidFill>
                <a:latin typeface="微软雅黑" panose="020B0503020204020204" pitchFamily="34" charset="-122"/>
                <a:ea typeface="微软雅黑" panose="020B0503020204020204" pitchFamily="34" charset="-122"/>
              </a:rPr>
              <a:t>实际物理世界非理想，仪器内必然存在噪声，选用正弦信号看重其频谱的单频特性。</a:t>
            </a:r>
          </a:p>
        </p:txBody>
      </p:sp>
      <p:sp>
        <p:nvSpPr>
          <p:cNvPr id="1048645" name="矩形 19"/>
          <p:cNvSpPr/>
          <p:nvPr/>
        </p:nvSpPr>
        <p:spPr>
          <a:xfrm>
            <a:off x="1572287" y="3923342"/>
            <a:ext cx="2339102" cy="521970"/>
          </a:xfrm>
          <a:prstGeom prst="rect"/>
        </p:spPr>
        <p:txBody>
          <a:bodyPr wrap="squar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2800" i="0" kern="0" kumimoji="0"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实际噪声</a:t>
            </a:r>
          </a:p>
        </p:txBody>
      </p:sp>
      <p:sp>
        <p:nvSpPr>
          <p:cNvPr id="1048646" name="文本框 20"/>
          <p:cNvSpPr txBox="1">
            <a:spLocks noChangeAspect="1" noMove="1" noResize="1" noRot="1" noAdjustHandles="1" noEditPoints="1" noChangeArrowheads="1" noChangeShapeType="1" noTextEdit="1"/>
          </p:cNvSpPr>
          <p:nvPr/>
        </p:nvSpPr>
        <p:spPr>
          <a:xfrm>
            <a:off x="8102661" y="4423820"/>
            <a:ext cx="3317029" cy="1337945"/>
          </a:xfrm>
          <a:prstGeom prst="rect"/>
          <a:blipFill rotWithShape="1">
            <a:blip xmlns:r="http://schemas.openxmlformats.org/officeDocument/2006/relationships" r:embed="rId1"/>
            <a:stretch>
              <a:fillRect l="-2" t="-31" r="15" b="31"/>
            </a:stretch>
          </a:blipFill>
        </p:spPr>
        <p:txBody>
          <a:bodyPr/>
          <a:p>
            <a:r>
              <a:rPr altLang="en-US" lang="zh-CN">
                <a:noFill/>
              </a:rPr>
              <a:t> </a:t>
            </a:r>
          </a:p>
        </p:txBody>
      </p:sp>
      <p:sp>
        <p:nvSpPr>
          <p:cNvPr id="1048647" name="矩形 21"/>
          <p:cNvSpPr/>
          <p:nvPr/>
        </p:nvSpPr>
        <p:spPr>
          <a:xfrm>
            <a:off x="8102600" y="3876040"/>
            <a:ext cx="2721610" cy="521970"/>
          </a:xfrm>
          <a:prstGeom prst="rect"/>
        </p:spPr>
        <p:txBody>
          <a:bodyPr wrap="square">
            <a:spAutoFit/>
          </a:bodyPr>
          <a:p>
            <a:pPr defTabSz="914400" eaLnBrk="1" fontAlgn="auto" hangingPunct="1" indent="0" latinLnBrk="0" lvl="0" marL="0" marR="0" rtl="0">
              <a:lnSpc>
                <a:spcPct val="100000"/>
              </a:lnSpc>
              <a:spcBef>
                <a:spcPct val="20000"/>
              </a:spcBef>
              <a:spcAft>
                <a:spcPts val="0"/>
              </a:spcAft>
              <a:buClrTx/>
              <a:buSzTx/>
              <a:buFontTx/>
              <a:buNone/>
            </a:pPr>
            <a:r>
              <a:rPr altLang="en-US" baseline="0" b="1" cap="none" dirty="0" sz="2800" i="0" kern="0" kumimoji="0" lang="zh-CN" noProof="0" normalizeH="0" spc="0" strike="noStrike" u="none">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正弦信号的特性</a:t>
            </a:r>
          </a:p>
        </p:txBody>
      </p:sp>
      <p:sp>
        <p:nvSpPr>
          <p:cNvPr id="1048648" name="矩形 22"/>
          <p:cNvSpPr/>
          <p:nvPr/>
        </p:nvSpPr>
        <p:spPr>
          <a:xfrm>
            <a:off x="1152000" y="288000"/>
            <a:ext cx="5347970" cy="64516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一</a:t>
            </a: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 </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分析正弦信号的合理性</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20" name="椭圆 2"/>
          <p:cNvSpPr/>
          <p:nvPr/>
        </p:nvSpPr>
        <p:spPr>
          <a:xfrm>
            <a:off x="8540878" y="2060294"/>
            <a:ext cx="4899047" cy="4899047"/>
          </a:xfrm>
          <a:prstGeom prst="ellipse"/>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621" name="椭圆 3"/>
          <p:cNvSpPr/>
          <p:nvPr/>
        </p:nvSpPr>
        <p:spPr>
          <a:xfrm>
            <a:off x="8075444" y="1174831"/>
            <a:ext cx="3453795" cy="3453795"/>
          </a:xfrm>
          <a:prstGeom prst="ellipse"/>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622" name="椭圆 4"/>
          <p:cNvSpPr/>
          <p:nvPr/>
        </p:nvSpPr>
        <p:spPr>
          <a:xfrm>
            <a:off x="10959987" y="4479403"/>
            <a:ext cx="2327538" cy="2327538"/>
          </a:xfrm>
          <a:prstGeom prst="ellipse"/>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623" name="椭圆 6"/>
          <p:cNvSpPr/>
          <p:nvPr/>
        </p:nvSpPr>
        <p:spPr>
          <a:xfrm>
            <a:off x="7992567" y="1639577"/>
            <a:ext cx="659180" cy="659180"/>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624" name="椭圆 8"/>
          <p:cNvSpPr/>
          <p:nvPr/>
        </p:nvSpPr>
        <p:spPr>
          <a:xfrm>
            <a:off x="10990234" y="549683"/>
            <a:ext cx="1133522" cy="1133522"/>
          </a:xfrm>
          <a:prstGeom prst="ellipse"/>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625" name="椭圆 10"/>
          <p:cNvSpPr/>
          <p:nvPr/>
        </p:nvSpPr>
        <p:spPr>
          <a:xfrm>
            <a:off x="11436490" y="4001745"/>
            <a:ext cx="955315" cy="955315"/>
          </a:xfrm>
          <a:prstGeom prst="ellipse"/>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626"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48627" name="矩形 9"/>
          <p:cNvSpPr/>
          <p:nvPr/>
        </p:nvSpPr>
        <p:spPr>
          <a:xfrm>
            <a:off x="1152000" y="288000"/>
            <a:ext cx="4335781" cy="624840"/>
          </a:xfrm>
          <a:prstGeom prst="rect"/>
        </p:spPr>
        <p:txBody>
          <a:bodyPr wrap="none">
            <a:spAutoFit/>
          </a:bodyPr>
          <a:p>
            <a:pPr algn="l" defTabSz="914400" eaLnBrk="1" fontAlgn="auto" hangingPunct="1" indent="0" latinLnBrk="0" lvl="0" marL="0" marR="0" rtl="0">
              <a:lnSpc>
                <a:spcPct val="100000"/>
              </a:lnSpc>
              <a:spcBef>
                <a:spcPct val="20000"/>
              </a:spcBef>
              <a:spcAft>
                <a:spcPts val="0"/>
              </a:spcAft>
              <a:buClrTx/>
              <a:buSzTx/>
              <a:buFontTx/>
              <a:buNone/>
            </a:pPr>
            <a:r>
              <a:rPr altLang="zh-CN" baseline="0" b="1" cap="none" dirty="0" sz="3600" i="0" kern="0" kumimoji="0" lang="en-US"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1 LTI</a:t>
            </a:r>
            <a:r>
              <a:rPr altLang="en-US" baseline="0" b="1" cap="none" dirty="0" sz="3600" i="0" kern="0" kumimoji="0" lang="zh-CN" noProof="0" normalizeH="0" spc="0" strike="noStrike" u="none">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系统的特征函数</a:t>
            </a:r>
          </a:p>
        </p:txBody>
      </p:sp>
      <p:pic>
        <p:nvPicPr>
          <p:cNvPr id="2097157" name="图片 12"/>
          <p:cNvPicPr>
            <a:picLocks noChangeAspect="1"/>
          </p:cNvPicPr>
          <p:nvPr/>
        </p:nvPicPr>
        <p:blipFill>
          <a:blip xmlns:r="http://schemas.openxmlformats.org/officeDocument/2006/relationships" r:embed="rId1"/>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1048628" name="文本框 1"/>
          <p:cNvSpPr txBox="1">
            <a:spLocks noChangeAspect="1" noMove="1" noResize="1" noRot="1" noAdjustHandles="1" noEditPoints="1" noChangeArrowheads="1" noChangeShapeType="1" noTextEdit="1"/>
          </p:cNvSpPr>
          <p:nvPr/>
        </p:nvSpPr>
        <p:spPr>
          <a:xfrm>
            <a:off x="568325" y="1639570"/>
            <a:ext cx="7612380" cy="4911090"/>
          </a:xfrm>
          <a:prstGeom prst="rect"/>
          <a:blipFill rotWithShape="1">
            <a:blip xmlns:r="http://schemas.openxmlformats.org/officeDocument/2006/relationships" r:embed="rId2"/>
            <a:stretch>
              <a:fillRect/>
            </a:stretch>
          </a:blipFill>
        </p:spPr>
        <p:txBody>
          <a:bodyPr/>
          <a:p>
            <a:r>
              <a:rPr altLang="en-US" lang="zh-CN">
                <a:noFill/>
              </a:rPr>
              <a:t>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组合 33"/>
          <p:cNvGrpSpPr/>
          <p:nvPr/>
        </p:nvGrpSpPr>
        <p:grpSpPr>
          <a:xfrm>
            <a:off x="3937463" y="3023507"/>
            <a:ext cx="431858" cy="325399"/>
            <a:chOff x="3165459" y="3077262"/>
            <a:chExt cx="428011" cy="322501"/>
          </a:xfrm>
          <a:solidFill>
            <a:srgbClr val="005EA4"/>
          </a:solidFill>
        </p:grpSpPr>
        <p:sp>
          <p:nvSpPr>
            <p:cNvPr id="1048587" name="Freeform 25"/>
            <p:cNvSpPr/>
            <p:nvPr/>
          </p:nvSpPr>
          <p:spPr bwMode="auto">
            <a:xfrm>
              <a:off x="3390414"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88" name="Freeform 26"/>
            <p:cNvSpPr/>
            <p:nvPr/>
          </p:nvSpPr>
          <p:spPr bwMode="auto">
            <a:xfrm>
              <a:off x="3165459" y="3077262"/>
              <a:ext cx="201066" cy="322501"/>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grpSp>
      <p:grpSp>
        <p:nvGrpSpPr>
          <p:cNvPr id="40" name="组合 34"/>
          <p:cNvGrpSpPr/>
          <p:nvPr/>
        </p:nvGrpSpPr>
        <p:grpSpPr>
          <a:xfrm>
            <a:off x="7189321" y="3023507"/>
            <a:ext cx="433866" cy="325399"/>
            <a:chOff x="5880005" y="3077262"/>
            <a:chExt cx="430001" cy="322501"/>
          </a:xfrm>
          <a:solidFill>
            <a:srgbClr val="039ACF"/>
          </a:solidFill>
        </p:grpSpPr>
        <p:sp>
          <p:nvSpPr>
            <p:cNvPr id="1048589" name="Freeform 29"/>
            <p:cNvSpPr/>
            <p:nvPr/>
          </p:nvSpPr>
          <p:spPr bwMode="auto">
            <a:xfrm>
              <a:off x="6106950"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7"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p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0" name="Freeform 30"/>
            <p:cNvSpPr/>
            <p:nvPr/>
          </p:nvSpPr>
          <p:spPr bwMode="auto">
            <a:xfrm>
              <a:off x="5880005"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p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grpSp>
      <p:grpSp>
        <p:nvGrpSpPr>
          <p:cNvPr id="41" name="组合 35"/>
          <p:cNvGrpSpPr/>
          <p:nvPr/>
        </p:nvGrpSpPr>
        <p:grpSpPr>
          <a:xfrm>
            <a:off x="1627592" y="1593355"/>
            <a:ext cx="1799742" cy="3474949"/>
            <a:chOff x="1130336" y="1659849"/>
            <a:chExt cx="1783711" cy="3443996"/>
          </a:xfrm>
        </p:grpSpPr>
        <p:sp>
          <p:nvSpPr>
            <p:cNvPr id="1048591" name="Freeform 37"/>
            <p:cNvSpPr/>
            <p:nvPr/>
          </p:nvSpPr>
          <p:spPr bwMode="auto">
            <a:xfrm>
              <a:off x="1878857" y="4634028"/>
              <a:ext cx="286668" cy="469817"/>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solidFill>
              <a:srgbClr val="005EA4"/>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2" name="Freeform 38"/>
            <p:cNvSpPr/>
            <p:nvPr/>
          </p:nvSpPr>
          <p:spPr bwMode="auto">
            <a:xfrm>
              <a:off x="1958487" y="4634028"/>
              <a:ext cx="127408" cy="99537"/>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solidFill>
              <a:srgbClr val="231815">
                <a:alpha val="15000"/>
              </a:srgbClr>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3" name="Freeform 39"/>
            <p:cNvSpPr>
              <a:spLocks noEditPoints="1"/>
            </p:cNvSpPr>
            <p:nvPr/>
          </p:nvSpPr>
          <p:spPr bwMode="auto">
            <a:xfrm>
              <a:off x="1130336"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4" name="koppt-图标"/>
            <p:cNvSpPr>
              <a:spLocks noEditPoints="1"/>
            </p:cNvSpPr>
            <p:nvPr/>
          </p:nvSpPr>
          <p:spPr bwMode="auto">
            <a:xfrm>
              <a:off x="1749319" y="2203278"/>
              <a:ext cx="545744" cy="54574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5EA4"/>
            </a:solidFill>
            <a:ln>
              <a:noFill/>
            </a:ln>
          </p:spPr>
          <p:txBody>
            <a:bodyPr anchor="t" anchorCtr="0" bIns="45720" compatLnSpc="1" lIns="91440" numCol="1" rIns="91440" tIns="45720" vert="horz" wrap="square"/>
            <a:ls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defTabSz="914400" eaLnBrk="1" fontAlgn="auto" hangingPunct="1" indent="0" latinLnBrk="0" lvl="0" marL="0" marR="0" rtl="0">
                <a:lnSpc>
                  <a:spcPct val="100000"/>
                </a:lnSpc>
                <a:spcBef>
                  <a:spcPts val="0"/>
                </a:spcBef>
                <a:spcAft>
                  <a:spcPts val="0"/>
                </a:spcAft>
                <a:buClrTx/>
                <a:buSzTx/>
                <a:buFontTx/>
                <a:buNone/>
              </a:pPr>
              <a:endParaRPr baseline="0" b="0" cap="none" dirty="0" sz="1800" i="0" kern="1200" kumimoji="0" lang="en-US" noProof="0" normalizeH="0" spc="0" strike="noStrike" u="none">
                <a:ln>
                  <a:noFill/>
                </a:ln>
                <a:solidFill>
                  <a:srgbClr val="333333"/>
                </a:solidFill>
                <a:effectLst/>
                <a:uLnTx/>
                <a:uFillTx/>
                <a:latin typeface="思源黑体 CN Bold"/>
                <a:ea typeface="+mn-ea"/>
                <a:cs typeface="+mn-cs"/>
              </a:endParaRPr>
            </a:p>
          </p:txBody>
        </p:sp>
      </p:grpSp>
      <p:grpSp>
        <p:nvGrpSpPr>
          <p:cNvPr id="42" name="组合 36"/>
          <p:cNvGrpSpPr/>
          <p:nvPr/>
        </p:nvGrpSpPr>
        <p:grpSpPr>
          <a:xfrm>
            <a:off x="8133314" y="1593355"/>
            <a:ext cx="1799742" cy="3474949"/>
            <a:chOff x="6561418" y="1659849"/>
            <a:chExt cx="1783711" cy="3443996"/>
          </a:xfrm>
        </p:grpSpPr>
        <p:sp>
          <p:nvSpPr>
            <p:cNvPr id="1048595" name="Freeform 43"/>
            <p:cNvSpPr/>
            <p:nvPr/>
          </p:nvSpPr>
          <p:spPr bwMode="auto">
            <a:xfrm>
              <a:off x="7307949" y="4634028"/>
              <a:ext cx="290649" cy="469817"/>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solidFill>
              <a:srgbClr val="005EA4"/>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6" name="Freeform 44"/>
            <p:cNvSpPr/>
            <p:nvPr/>
          </p:nvSpPr>
          <p:spPr bwMode="auto">
            <a:xfrm>
              <a:off x="7387579" y="4634028"/>
              <a:ext cx="131389" cy="99537"/>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solidFill>
              <a:srgbClr val="231815">
                <a:alpha val="15000"/>
              </a:srgbClr>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7" name="Freeform 45"/>
            <p:cNvSpPr>
              <a:spLocks noEditPoints="1"/>
            </p:cNvSpPr>
            <p:nvPr/>
          </p:nvSpPr>
          <p:spPr bwMode="auto">
            <a:xfrm>
              <a:off x="6561418"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598" name="koppt-图标"/>
            <p:cNvSpPr>
              <a:spLocks noEditPoints="1"/>
            </p:cNvSpPr>
            <p:nvPr/>
          </p:nvSpPr>
          <p:spPr bwMode="auto">
            <a:xfrm>
              <a:off x="7225192" y="2239717"/>
              <a:ext cx="456162" cy="509305"/>
            </a:xfrm>
            <a:custGeom>
              <a:av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005EA4"/>
            </a:solidFill>
            <a:ln w="9525">
              <a:noFill/>
              <a:round/>
            </a:ln>
          </p:spPr>
          <p:txBody>
            <a:bodyPr anchor="t" anchorCtr="0" bIns="45720" compatLnSpc="1" lIns="91440" numCol="1" rIns="91440" tIns="45720" vert="horz" wrap="square"/>
            <a:ls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1200" kumimoji="0" lang="en-US" noProof="0" normalizeH="0" spc="0" strike="noStrike" u="none">
                <a:ln>
                  <a:noFill/>
                </a:ln>
                <a:solidFill>
                  <a:srgbClr val="333333"/>
                </a:solidFill>
                <a:effectLst/>
                <a:uLnTx/>
                <a:uFillTx/>
                <a:latin typeface="思源黑体 CN Bold"/>
                <a:ea typeface="+mn-ea"/>
                <a:cs typeface="+mn-cs"/>
              </a:endParaRPr>
            </a:p>
          </p:txBody>
        </p:sp>
      </p:grpSp>
      <p:grpSp>
        <p:nvGrpSpPr>
          <p:cNvPr id="43" name="组合 37"/>
          <p:cNvGrpSpPr/>
          <p:nvPr/>
        </p:nvGrpSpPr>
        <p:grpSpPr>
          <a:xfrm>
            <a:off x="4879450" y="1593355"/>
            <a:ext cx="1799742" cy="3474949"/>
            <a:chOff x="3844882" y="1659849"/>
            <a:chExt cx="1783711" cy="3443996"/>
          </a:xfrm>
        </p:grpSpPr>
        <p:sp>
          <p:nvSpPr>
            <p:cNvPr id="1048599" name="Freeform 40"/>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600" name="Freeform 41"/>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601" name="Freeform 42"/>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anchor="t" anchorCtr="0" bIns="45720" compatLnSpc="1" lIns="91440" numCol="1" rIns="91440" tIns="45720" vert="horz" wrap="square"/>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0" kumimoji="0" lang="en-US" noProof="0" normalizeH="0" spc="-30" strike="noStrike" u="none">
                <a:ln>
                  <a:noFill/>
                </a:ln>
                <a:solidFill>
                  <a:srgbClr val="333333"/>
                </a:solidFill>
                <a:effectLst/>
                <a:uLnTx/>
                <a:uFillTx/>
                <a:latin typeface="思源黑体 CN Bold"/>
                <a:ea typeface="+mn-ea"/>
                <a:cs typeface="+mn-cs"/>
              </a:endParaRPr>
            </a:p>
          </p:txBody>
        </p:sp>
        <p:sp>
          <p:nvSpPr>
            <p:cNvPr id="1048602" name="koppt-图标"/>
            <p:cNvSpPr>
              <a:spLocks noEditPoints="1"/>
            </p:cNvSpPr>
            <p:nvPr/>
          </p:nvSpPr>
          <p:spPr bwMode="auto">
            <a:xfrm>
              <a:off x="4453712" y="2206395"/>
              <a:ext cx="566049" cy="542627"/>
            </a:xfrm>
            <a:custGeom>
              <a:av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ln>
          </p:spPr>
          <p:txBody>
            <a:bodyPr anchor="t" anchorCtr="0" bIns="45720" compatLnSpc="1" lIns="91440" numCol="1" rIns="91440" tIns="45720" vert="horz" wrap="square"/>
            <a:ls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defTabSz="914400" eaLnBrk="1" fontAlgn="auto" hangingPunct="1" indent="0" latinLnBrk="0" lvl="0" marL="0" marR="0" rtl="0">
                <a:lnSpc>
                  <a:spcPct val="100000"/>
                </a:lnSpc>
                <a:spcBef>
                  <a:spcPts val="0"/>
                </a:spcBef>
                <a:spcAft>
                  <a:spcPts val="0"/>
                </a:spcAft>
                <a:buClrTx/>
                <a:buSzTx/>
                <a:buFontTx/>
                <a:buNone/>
              </a:pPr>
              <a:endParaRPr baseline="0" b="0" cap="none" dirty="0" sz="1800" i="0" kern="1200" kumimoji="0" lang="en-US" noProof="0" normalizeH="0" spc="0" strike="noStrike" u="none">
                <a:ln>
                  <a:noFill/>
                </a:ln>
                <a:solidFill>
                  <a:srgbClr val="333333"/>
                </a:solidFill>
                <a:effectLst/>
                <a:uLnTx/>
                <a:uFillTx/>
                <a:latin typeface="思源黑体 CN Bold"/>
                <a:ea typeface="+mn-ea"/>
                <a:cs typeface="+mn-cs"/>
              </a:endParaRPr>
            </a:p>
          </p:txBody>
        </p:sp>
      </p:grpSp>
      <p:sp>
        <p:nvSpPr>
          <p:cNvPr id="1048603" name="矩形 22"/>
          <p:cNvSpPr>
            <a:spLocks noChangeAspect="1" noMove="1" noResize="1" noRot="1" noAdjustHandles="1" noEditPoints="1" noChangeArrowheads="1" noChangeShapeType="1" noTextEdit="1"/>
          </p:cNvSpPr>
          <p:nvPr/>
        </p:nvSpPr>
        <p:spPr>
          <a:xfrm>
            <a:off x="1152000" y="288000"/>
            <a:ext cx="4678680" cy="645160"/>
          </a:xfrm>
          <a:prstGeom prst="rect"/>
          <a:blipFill rotWithShape="1">
            <a:blip xmlns:r="http://schemas.openxmlformats.org/officeDocument/2006/relationships" r:embed="rId1"/>
            <a:stretch>
              <a:fillRect l="-2" t="-53" r="-3757" b="53"/>
            </a:stretch>
          </a:blipFill>
        </p:spPr>
        <p:txBody>
          <a:bodyPr/>
          <a:p>
            <a:r>
              <a:rPr altLang="en-US" lang="zh-CN">
                <a:noFill/>
              </a:rPr>
              <a:t> </a:t>
            </a:r>
          </a:p>
        </p:txBody>
      </p:sp>
      <p:grpSp>
        <p:nvGrpSpPr>
          <p:cNvPr id="44" name="组合 23"/>
          <p:cNvGrpSpPr/>
          <p:nvPr/>
        </p:nvGrpSpPr>
        <p:grpSpPr>
          <a:xfrm>
            <a:off x="1767372" y="3601405"/>
            <a:ext cx="1520181" cy="583565"/>
            <a:chOff x="1030092" y="2801429"/>
            <a:chExt cx="2749471" cy="578367"/>
          </a:xfrm>
        </p:grpSpPr>
        <p:sp>
          <p:nvSpPr>
            <p:cNvPr id="1048604" name="矩形 24"/>
            <p:cNvSpPr>
              <a:spLocks noChangeAspect="1" noMove="1" noResize="1" noRot="1" noAdjustHandles="1" noEditPoints="1" noChangeArrowheads="1" noChangeShapeType="1" noTextEdit="1"/>
            </p:cNvSpPr>
            <p:nvPr/>
          </p:nvSpPr>
          <p:spPr>
            <a:xfrm>
              <a:off x="1030092" y="2801429"/>
              <a:ext cx="2749471" cy="578367"/>
            </a:xfrm>
            <a:prstGeom prst="rect"/>
            <a:blipFill rotWithShape="1">
              <a:blip xmlns:r="http://schemas.openxmlformats.org/officeDocument/2006/relationships" r:embed="rId2"/>
            </a:blipFill>
          </p:spPr>
          <p:txBody>
            <a:bodyPr/>
            <a:p>
              <a:r>
                <a:rPr altLang="en-US" lang="zh-CN">
                  <a:noFill/>
                </a:rPr>
                <a:t> </a:t>
              </a:r>
            </a:p>
          </p:txBody>
        </p:sp>
        <p:cxnSp>
          <p:nvCxnSpPr>
            <p:cNvPr id="3145728" name="直接连接符 26"/>
            <p:cNvCxnSpPr>
              <a:cxnSpLocks/>
            </p:cNvCxnSpPr>
            <p:nvPr/>
          </p:nvCxnSpPr>
          <p:spPr>
            <a:xfrm>
              <a:off x="2188827" y="3376152"/>
              <a:ext cx="432000" cy="0"/>
            </a:xfrm>
            <a:prstGeom prst="line"/>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 name="组合 43"/>
          <p:cNvGrpSpPr/>
          <p:nvPr/>
        </p:nvGrpSpPr>
        <p:grpSpPr>
          <a:xfrm>
            <a:off x="5019229" y="3601405"/>
            <a:ext cx="1520181" cy="583565"/>
            <a:chOff x="1030092" y="2801429"/>
            <a:chExt cx="2749471" cy="578367"/>
          </a:xfrm>
        </p:grpSpPr>
        <p:sp>
          <p:nvSpPr>
            <p:cNvPr id="1048605" name="矩形 44"/>
            <p:cNvSpPr>
              <a:spLocks noChangeAspect="1" noMove="1" noResize="1" noRot="1" noAdjustHandles="1" noEditPoints="1" noChangeArrowheads="1" noChangeShapeType="1" noTextEdit="1"/>
            </p:cNvSpPr>
            <p:nvPr/>
          </p:nvSpPr>
          <p:spPr>
            <a:xfrm>
              <a:off x="1030092" y="2801429"/>
              <a:ext cx="2749471" cy="578367"/>
            </a:xfrm>
            <a:prstGeom prst="rect"/>
            <a:blipFill rotWithShape="1">
              <a:blip xmlns:r="http://schemas.openxmlformats.org/officeDocument/2006/relationships" r:embed="rId3"/>
            </a:blipFill>
          </p:spPr>
          <p:txBody>
            <a:bodyPr/>
            <a:p>
              <a:r>
                <a:rPr altLang="en-US" lang="zh-CN">
                  <a:noFill/>
                </a:rPr>
                <a:t> </a:t>
              </a:r>
            </a:p>
          </p:txBody>
        </p:sp>
        <p:cxnSp>
          <p:nvCxnSpPr>
            <p:cNvPr id="3145729" name="直接连接符 48"/>
            <p:cNvCxnSpPr>
              <a:cxnSpLocks/>
            </p:cNvCxnSpPr>
            <p:nvPr/>
          </p:nvCxnSpPr>
          <p:spPr>
            <a:xfrm>
              <a:off x="2188827" y="3376152"/>
              <a:ext cx="432000" cy="0"/>
            </a:xfrm>
            <a:prstGeom prst="line"/>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组合 50"/>
          <p:cNvGrpSpPr/>
          <p:nvPr/>
        </p:nvGrpSpPr>
        <p:grpSpPr>
          <a:xfrm>
            <a:off x="8273095" y="3601405"/>
            <a:ext cx="1520181" cy="583565"/>
            <a:chOff x="1030092" y="2801429"/>
            <a:chExt cx="2749471" cy="578367"/>
          </a:xfrm>
        </p:grpSpPr>
        <p:sp>
          <p:nvSpPr>
            <p:cNvPr id="1048606" name="矩形 51"/>
            <p:cNvSpPr>
              <a:spLocks noChangeAspect="1" noMove="1" noResize="1" noRot="1" noAdjustHandles="1" noEditPoints="1" noChangeArrowheads="1" noChangeShapeType="1" noTextEdit="1"/>
            </p:cNvSpPr>
            <p:nvPr/>
          </p:nvSpPr>
          <p:spPr>
            <a:xfrm>
              <a:off x="1030092" y="2801429"/>
              <a:ext cx="2749471" cy="578367"/>
            </a:xfrm>
            <a:prstGeom prst="rect"/>
            <a:blipFill rotWithShape="1">
              <a:blip xmlns:r="http://schemas.openxmlformats.org/officeDocument/2006/relationships" r:embed="rId4"/>
            </a:blipFill>
          </p:spPr>
          <p:txBody>
            <a:bodyPr/>
            <a:p>
              <a:r>
                <a:rPr altLang="en-US" lang="zh-CN">
                  <a:noFill/>
                </a:rPr>
                <a:t> </a:t>
              </a:r>
            </a:p>
          </p:txBody>
        </p:sp>
        <p:cxnSp>
          <p:nvCxnSpPr>
            <p:cNvPr id="3145730" name="直接连接符 55"/>
            <p:cNvCxnSpPr>
              <a:cxnSpLocks/>
            </p:cNvCxnSpPr>
            <p:nvPr/>
          </p:nvCxnSpPr>
          <p:spPr>
            <a:xfrm>
              <a:off x="2188827" y="3376152"/>
              <a:ext cx="432000" cy="0"/>
            </a:xfrm>
            <a:prstGeom prst="line"/>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07" name="矩形 57"/>
          <p:cNvSpPr>
            <a:spLocks noChangeAspect="1" noMove="1" noResize="1" noRot="1" noAdjustHandles="1" noEditPoints="1" noChangeArrowheads="1" noChangeShapeType="1" noTextEdit="1"/>
          </p:cNvSpPr>
          <p:nvPr/>
        </p:nvSpPr>
        <p:spPr>
          <a:xfrm>
            <a:off x="1359535" y="5229227"/>
            <a:ext cx="2677515" cy="922020"/>
          </a:xfrm>
          <a:prstGeom prst="rect"/>
          <a:blipFill rotWithShape="1">
            <a:blip xmlns:r="http://schemas.openxmlformats.org/officeDocument/2006/relationships" r:embed="rId5"/>
            <a:stretch>
              <a:fillRect r="13"/>
            </a:stretch>
          </a:blipFill>
        </p:spPr>
        <p:txBody>
          <a:bodyPr/>
          <a:p>
            <a:r>
              <a:rPr altLang="en-US" lang="zh-CN">
                <a:noFill/>
              </a:rPr>
              <a:t> </a:t>
            </a:r>
          </a:p>
        </p:txBody>
      </p:sp>
      <p:sp>
        <p:nvSpPr>
          <p:cNvPr id="1048608" name="矩形 58"/>
          <p:cNvSpPr/>
          <p:nvPr/>
        </p:nvSpPr>
        <p:spPr>
          <a:xfrm>
            <a:off x="4616890" y="5229227"/>
            <a:ext cx="2671108" cy="891540"/>
          </a:xfrm>
          <a:prstGeom prst="rect"/>
        </p:spPr>
        <p:txBody>
          <a:bodyPr wrap="square">
            <a:spAutoFit/>
          </a:bodyPr>
          <a:p>
            <a:pPr algn="just">
              <a:lnSpc>
                <a:spcPct val="150000"/>
              </a:lnSpc>
            </a:pPr>
            <a:r>
              <a:rPr altLang="en-US" dirty="0" lang="zh-CN">
                <a:solidFill>
                  <a:srgbClr val="000000"/>
                </a:solidFill>
                <a:latin typeface="微软雅黑" panose="020B0503020204020204" pitchFamily="34" charset="-122"/>
                <a:ea typeface="微软雅黑" panose="020B0503020204020204" pitchFamily="34" charset="-122"/>
                <a:cs typeface="+mn-ea"/>
                <a:sym typeface="+mn-ea"/>
              </a:rPr>
              <a:t>正弦信号经过</a:t>
            </a:r>
            <a:r>
              <a:rPr altLang="zh-CN" dirty="0" lang="en-US">
                <a:solidFill>
                  <a:srgbClr val="000000"/>
                </a:solidFill>
                <a:latin typeface="微软雅黑" panose="020B0503020204020204" pitchFamily="34" charset="-122"/>
                <a:ea typeface="微软雅黑" panose="020B0503020204020204" pitchFamily="34" charset="-122"/>
                <a:cs typeface="+mn-ea"/>
                <a:sym typeface="+mn-ea"/>
              </a:rPr>
              <a:t>LTI</a:t>
            </a:r>
            <a:r>
              <a:rPr altLang="en-US" dirty="0" lang="zh-CN">
                <a:solidFill>
                  <a:srgbClr val="000000"/>
                </a:solidFill>
                <a:latin typeface="微软雅黑" panose="020B0503020204020204" pitchFamily="34" charset="-122"/>
                <a:ea typeface="微软雅黑" panose="020B0503020204020204" pitchFamily="34" charset="-122"/>
                <a:cs typeface="+mn-ea"/>
                <a:sym typeface="+mn-ea"/>
              </a:rPr>
              <a:t>系统之后其频率信息不改变</a:t>
            </a:r>
          </a:p>
        </p:txBody>
      </p:sp>
      <p:sp>
        <p:nvSpPr>
          <p:cNvPr id="1048609" name="矩形 63"/>
          <p:cNvSpPr>
            <a:spLocks noChangeAspect="1" noMove="1" noResize="1" noRot="1" noAdjustHandles="1" noEditPoints="1" noChangeArrowheads="1" noChangeShapeType="1" noTextEdit="1"/>
          </p:cNvSpPr>
          <p:nvPr/>
        </p:nvSpPr>
        <p:spPr>
          <a:xfrm>
            <a:off x="7863205" y="5229225"/>
            <a:ext cx="2376170" cy="922020"/>
          </a:xfrm>
          <a:prstGeom prst="rect"/>
          <a:blipFill rotWithShape="1">
            <a:blip xmlns:r="http://schemas.openxmlformats.org/officeDocument/2006/relationships" r:embed="rId6"/>
            <a:stretch>
              <a:fillRect/>
            </a:stretch>
          </a:blipFill>
        </p:spPr>
        <p:txBody>
          <a:bodyPr/>
          <a:p>
            <a:r>
              <a:rPr altLang="en-US" lang="zh-CN">
                <a:noFill/>
              </a:rPr>
              <a:t>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mc:Choice>
    <mc:Fallback>
      <p:transition spd="slow">
        <p:fade/>
      </p:transition>
    </mc:Fallback>
  </mc:AlternateContent>
</p:sld>
</file>

<file path=ppt/tags/tag1.xml><?xml version="1.0" encoding="utf-8"?>
<p:tagLst xmlns:p="http://schemas.openxmlformats.org/presentationml/2006/main">
  <p:tag name="ISLIDE.VECTOR" val="#308537;#267802;#184255;"/>
</p:tagLst>
</file>

<file path=ppt/theme/theme1.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董洋</dc:creator>
  <cp:lastModifiedBy>liu jiayig</cp:lastModifiedBy>
  <dcterms:created xsi:type="dcterms:W3CDTF">2020-08-19T16:34:00Z</dcterms:created>
  <dcterms:modified xsi:type="dcterms:W3CDTF">2022-10-07T12:24:36Z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B6D84D94CA7D4BC2A25CE16BA92622DC</vt:lpwstr>
  </property>
  <property fmtid="{D5CDD505-2E9C-101B-9397-08002B2CF9AE}" pid="3" name="KSOProductBuildVer">
    <vt:lpwstr>2052-11.1.0.12358</vt:lpwstr>
  </property>
</Properties>
</file>